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39"/>
  </p:notesMasterIdLst>
  <p:handoutMasterIdLst>
    <p:handoutMasterId r:id="rId40"/>
  </p:handoutMasterIdLst>
  <p:sldIdLst>
    <p:sldId id="304" r:id="rId2"/>
    <p:sldId id="305" r:id="rId3"/>
    <p:sldId id="336" r:id="rId4"/>
    <p:sldId id="359" r:id="rId5"/>
    <p:sldId id="300" r:id="rId6"/>
    <p:sldId id="331" r:id="rId7"/>
    <p:sldId id="360" r:id="rId8"/>
    <p:sldId id="332" r:id="rId9"/>
    <p:sldId id="333" r:id="rId10"/>
    <p:sldId id="334" r:id="rId11"/>
    <p:sldId id="361" r:id="rId12"/>
    <p:sldId id="335" r:id="rId13"/>
    <p:sldId id="362" r:id="rId14"/>
    <p:sldId id="343" r:id="rId15"/>
    <p:sldId id="347" r:id="rId16"/>
    <p:sldId id="365" r:id="rId17"/>
    <p:sldId id="366" r:id="rId18"/>
    <p:sldId id="346" r:id="rId19"/>
    <p:sldId id="348" r:id="rId20"/>
    <p:sldId id="364" r:id="rId21"/>
    <p:sldId id="352" r:id="rId22"/>
    <p:sldId id="353" r:id="rId23"/>
    <p:sldId id="354" r:id="rId24"/>
    <p:sldId id="355" r:id="rId25"/>
    <p:sldId id="356" r:id="rId26"/>
    <p:sldId id="357" r:id="rId27"/>
    <p:sldId id="358" r:id="rId28"/>
    <p:sldId id="339" r:id="rId29"/>
    <p:sldId id="302" r:id="rId30"/>
    <p:sldId id="337" r:id="rId31"/>
    <p:sldId id="338" r:id="rId32"/>
    <p:sldId id="341" r:id="rId33"/>
    <p:sldId id="349" r:id="rId34"/>
    <p:sldId id="351" r:id="rId35"/>
    <p:sldId id="269" r:id="rId36"/>
    <p:sldId id="367" r:id="rId37"/>
    <p:sldId id="268" r:id="rId38"/>
  </p:sldIdLst>
  <p:sldSz cx="9144000" cy="6858000" type="screen4x3"/>
  <p:notesSz cx="6799263" cy="9929813"/>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3F3"/>
    <a:srgbClr val="8BCDFF"/>
    <a:srgbClr val="FFD393"/>
    <a:srgbClr val="FFB547"/>
    <a:srgbClr val="FFBF61"/>
    <a:srgbClr val="37A9FF"/>
    <a:srgbClr val="7DD4FF"/>
    <a:srgbClr val="7DDDFF"/>
    <a:srgbClr val="8BC5FF"/>
    <a:srgbClr val="FF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324"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F4C26159-1A13-467B-94B0-BD637455C3DE}" type="datetimeFigureOut">
              <a:rPr lang="en-MY" smtClean="0"/>
              <a:t>19/12/2020</a:t>
            </a:fld>
            <a:endParaRPr lang="en-MY"/>
          </a:p>
        </p:txBody>
      </p:sp>
      <p:sp>
        <p:nvSpPr>
          <p:cNvPr id="4" name="Footer Placeholder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en-MY"/>
          </a:p>
        </p:txBody>
      </p:sp>
      <p:sp>
        <p:nvSpPr>
          <p:cNvPr id="5" name="Slide Number Placeholder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3BEABFE3-F078-430D-8D82-58D70248610B}" type="slidenum">
              <a:rPr lang="en-MY" smtClean="0"/>
              <a:t>‹#›</a:t>
            </a:fld>
            <a:endParaRPr lang="en-MY"/>
          </a:p>
        </p:txBody>
      </p:sp>
    </p:spTree>
    <p:extLst>
      <p:ext uri="{BB962C8B-B14F-4D97-AF65-F5344CB8AC3E}">
        <p14:creationId xmlns:p14="http://schemas.microsoft.com/office/powerpoint/2010/main" val="27622455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917575" y="744538"/>
            <a:ext cx="4964113" cy="37242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79927" y="4716661"/>
            <a:ext cx="5439409" cy="4468416"/>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59624076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4113" cy="3724275"/>
          </a:xfrm>
        </p:spPr>
      </p:sp>
      <p:sp>
        <p:nvSpPr>
          <p:cNvPr id="3" name="Notes Placeholder 2"/>
          <p:cNvSpPr>
            <a:spLocks noGrp="1"/>
          </p:cNvSpPr>
          <p:nvPr>
            <p:ph type="body" idx="1"/>
          </p:nvPr>
        </p:nvSpPr>
        <p:spPr/>
        <p:txBody>
          <a:bodyPr/>
          <a:lstStyle/>
          <a:p>
            <a:endParaRPr lang="en-MY" dirty="0"/>
          </a:p>
        </p:txBody>
      </p:sp>
    </p:spTree>
    <p:extLst>
      <p:ext uri="{BB962C8B-B14F-4D97-AF65-F5344CB8AC3E}">
        <p14:creationId xmlns:p14="http://schemas.microsoft.com/office/powerpoint/2010/main" val="12214316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Cover Slide">
    <p:bg>
      <p:bgPr>
        <a:blipFill>
          <a:blip r:embed="rId2">
            <a:alphaModFix/>
          </a:blip>
          <a:stretch>
            <a:fillRect/>
          </a:stretch>
        </a:blipFill>
        <a:effectLst/>
      </p:bgPr>
    </p:bg>
    <p:spTree>
      <p:nvGrpSpPr>
        <p:cNvPr id="1" name="Shape 7"/>
        <p:cNvGrpSpPr/>
        <p:nvPr/>
      </p:nvGrpSpPr>
      <p:grpSpPr>
        <a:xfrm>
          <a:off x="0" y="0"/>
          <a:ext cx="0" cy="0"/>
          <a:chOff x="0" y="0"/>
          <a:chExt cx="0" cy="0"/>
        </a:xfrm>
      </p:grpSpPr>
      <p:sp>
        <p:nvSpPr>
          <p:cNvPr id="8" name="Shape 8"/>
          <p:cNvSpPr txBox="1">
            <a:spLocks noGrp="1"/>
          </p:cNvSpPr>
          <p:nvPr>
            <p:ph type="ctrTitle"/>
          </p:nvPr>
        </p:nvSpPr>
        <p:spPr>
          <a:xfrm>
            <a:off x="581025" y="2882648"/>
            <a:ext cx="7772400" cy="641699"/>
          </a:xfrm>
          <a:prstGeom prst="rect">
            <a:avLst/>
          </a:prstGeom>
        </p:spPr>
        <p:txBody>
          <a:bodyPr lIns="91450" tIns="91450" rIns="91450" bIns="91450" anchor="t" anchorCtr="0"/>
          <a:lstStyle>
            <a:lvl1pPr rtl="0">
              <a:spcBef>
                <a:spcPts val="0"/>
              </a:spcBef>
              <a:buSzPct val="100000"/>
              <a:defRPr sz="4000"/>
            </a:lvl1pPr>
            <a:lvl2pPr algn="ctr" rtl="0">
              <a:spcBef>
                <a:spcPts val="0"/>
              </a:spcBef>
              <a:buSzPct val="100000"/>
              <a:defRPr sz="4800"/>
            </a:lvl2pPr>
            <a:lvl3pPr algn="ctr" rtl="0">
              <a:spcBef>
                <a:spcPts val="0"/>
              </a:spcBef>
              <a:buSzPct val="100000"/>
              <a:defRPr sz="4800"/>
            </a:lvl3pPr>
            <a:lvl4pPr algn="ctr" rtl="0">
              <a:spcBef>
                <a:spcPts val="0"/>
              </a:spcBef>
              <a:buSzPct val="100000"/>
              <a:defRPr sz="4800"/>
            </a:lvl4pPr>
            <a:lvl5pPr algn="ctr" rtl="0">
              <a:spcBef>
                <a:spcPts val="0"/>
              </a:spcBef>
              <a:buSzPct val="100000"/>
              <a:defRPr sz="4800"/>
            </a:lvl5pPr>
            <a:lvl6pPr algn="ctr" rtl="0">
              <a:spcBef>
                <a:spcPts val="0"/>
              </a:spcBef>
              <a:buSzPct val="100000"/>
              <a:defRPr sz="4800"/>
            </a:lvl6pPr>
            <a:lvl7pPr algn="ctr" rtl="0">
              <a:spcBef>
                <a:spcPts val="0"/>
              </a:spcBef>
              <a:buSzPct val="100000"/>
              <a:defRPr sz="4800"/>
            </a:lvl7pPr>
            <a:lvl8pPr algn="ctr" rtl="0">
              <a:spcBef>
                <a:spcPts val="0"/>
              </a:spcBef>
              <a:buSzPct val="100000"/>
              <a:defRPr sz="4800"/>
            </a:lvl8pPr>
            <a:lvl9pPr algn="ctr" rtl="0">
              <a:spcBef>
                <a:spcPts val="0"/>
              </a:spcBef>
              <a:buSzPct val="100000"/>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ontent Slide - Red Header">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590550" y="559750"/>
            <a:ext cx="5666700" cy="535499"/>
          </a:xfrm>
          <a:prstGeom prst="rect">
            <a:avLst/>
          </a:prstGeom>
        </p:spPr>
        <p:txBody>
          <a:bodyPr lIns="91450" tIns="91450" rIns="91450" bIns="91450" anchor="t" anchorCtr="0"/>
          <a:lstStyle>
            <a:lvl1pPr rtl="0">
              <a:spcBef>
                <a:spcPts val="0"/>
              </a:spcBef>
              <a:buNone/>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rtl="0">
              <a:spcBef>
                <a:spcPts val="0"/>
              </a:spcBef>
              <a:buNone/>
              <a:defRPr/>
            </a:lvl9pPr>
          </a:lstStyle>
          <a:p>
            <a:endParaRPr/>
          </a:p>
        </p:txBody>
      </p:sp>
      <p:sp>
        <p:nvSpPr>
          <p:cNvPr id="11" name="Shape 11"/>
          <p:cNvSpPr txBox="1">
            <a:spLocks noGrp="1"/>
          </p:cNvSpPr>
          <p:nvPr>
            <p:ph type="body" idx="1"/>
          </p:nvPr>
        </p:nvSpPr>
        <p:spPr>
          <a:xfrm>
            <a:off x="752475" y="2085975"/>
            <a:ext cx="6476999" cy="3990899"/>
          </a:xfrm>
          <a:prstGeom prst="rect">
            <a:avLst/>
          </a:prstGeom>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ontent Slide - Grey Background -Blank">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590550" y="559750"/>
            <a:ext cx="5666700" cy="535499"/>
          </a:xfrm>
          <a:prstGeom prst="rect">
            <a:avLst/>
          </a:prstGeom>
        </p:spPr>
        <p:txBody>
          <a:bodyPr lIns="91450" tIns="91450" rIns="91450" bIns="91450" anchor="t" anchorCtr="0"/>
          <a:lstStyle>
            <a:lvl1pPr rtl="0">
              <a:spcBef>
                <a:spcPts val="0"/>
              </a:spcBef>
              <a:buNone/>
              <a:defRPr>
                <a:solidFill>
                  <a:srgbClr val="434343"/>
                </a:solidFill>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rtl="0">
              <a:spcBef>
                <a:spcPts val="0"/>
              </a:spcBef>
              <a:buNone/>
              <a:defRPr/>
            </a:lvl9pPr>
          </a:lstStyle>
          <a:p>
            <a:endParaRPr/>
          </a:p>
        </p:txBody>
      </p:sp>
      <p:sp>
        <p:nvSpPr>
          <p:cNvPr id="17" name="Shape 17"/>
          <p:cNvSpPr txBox="1">
            <a:spLocks noGrp="1"/>
          </p:cNvSpPr>
          <p:nvPr>
            <p:ph type="body" idx="1"/>
          </p:nvPr>
        </p:nvSpPr>
        <p:spPr>
          <a:xfrm>
            <a:off x="752475" y="2085975"/>
            <a:ext cx="3711900" cy="3990899"/>
          </a:xfrm>
          <a:prstGeom prst="rect">
            <a:avLst/>
          </a:prstGeom>
        </p:spPr>
        <p:txBody>
          <a:bodyPr lIns="91425" tIns="91425" rIns="91425" bIns="91425" anchor="t" anchorCtr="0"/>
          <a:lstStyle>
            <a:lvl1pPr rtl="0">
              <a:spcBef>
                <a:spcPts val="0"/>
              </a:spcBef>
              <a:buClr>
                <a:srgbClr val="666666"/>
              </a:buClr>
              <a:defRPr>
                <a:solidFill>
                  <a:srgbClr val="666666"/>
                </a:solidFill>
              </a:defRPr>
            </a:lvl1pPr>
            <a:lvl2pPr rtl="0">
              <a:spcBef>
                <a:spcPts val="0"/>
              </a:spcBef>
              <a:buClr>
                <a:srgbClr val="666666"/>
              </a:buClr>
              <a:defRPr>
                <a:solidFill>
                  <a:srgbClr val="666666"/>
                </a:solidFill>
              </a:defRPr>
            </a:lvl2pPr>
            <a:lvl3pPr rtl="0">
              <a:spcBef>
                <a:spcPts val="0"/>
              </a:spcBef>
              <a:buClr>
                <a:srgbClr val="666666"/>
              </a:buClr>
              <a:defRPr>
                <a:solidFill>
                  <a:srgbClr val="666666"/>
                </a:solidFill>
              </a:defRPr>
            </a:lvl3pPr>
            <a:lvl4pPr rtl="0">
              <a:spcBef>
                <a:spcPts val="0"/>
              </a:spcBef>
              <a:buClr>
                <a:srgbClr val="666666"/>
              </a:buClr>
              <a:defRPr>
                <a:solidFill>
                  <a:srgbClr val="666666"/>
                </a:solidFill>
              </a:defRPr>
            </a:lvl4pPr>
            <a:lvl5pPr rtl="0">
              <a:spcBef>
                <a:spcPts val="0"/>
              </a:spcBef>
              <a:buClr>
                <a:srgbClr val="666666"/>
              </a:buClr>
              <a:defRPr>
                <a:solidFill>
                  <a:srgbClr val="666666"/>
                </a:solidFill>
              </a:defRPr>
            </a:lvl5pPr>
            <a:lvl6pPr rtl="0">
              <a:spcBef>
                <a:spcPts val="0"/>
              </a:spcBef>
              <a:buClr>
                <a:srgbClr val="666666"/>
              </a:buClr>
              <a:defRPr>
                <a:solidFill>
                  <a:srgbClr val="666666"/>
                </a:solidFill>
              </a:defRPr>
            </a:lvl6pPr>
            <a:lvl7pPr rtl="0">
              <a:spcBef>
                <a:spcPts val="0"/>
              </a:spcBef>
              <a:buClr>
                <a:srgbClr val="666666"/>
              </a:buClr>
              <a:defRPr>
                <a:solidFill>
                  <a:srgbClr val="666666"/>
                </a:solidFill>
              </a:defRPr>
            </a:lvl7pPr>
            <a:lvl8pPr rtl="0">
              <a:spcBef>
                <a:spcPts val="0"/>
              </a:spcBef>
              <a:buClr>
                <a:srgbClr val="666666"/>
              </a:buClr>
              <a:defRPr>
                <a:solidFill>
                  <a:srgbClr val="666666"/>
                </a:solidFill>
              </a:defRPr>
            </a:lvl8pPr>
            <a:lvl9pPr rtl="0">
              <a:spcBef>
                <a:spcPts val="0"/>
              </a:spcBef>
              <a:buClr>
                <a:srgbClr val="666666"/>
              </a:buClr>
              <a:defRPr>
                <a:solidFill>
                  <a:srgbClr val="666666"/>
                </a:solidFill>
              </a:defRPr>
            </a:lvl9pPr>
          </a:lstStyle>
          <a:p>
            <a:endParaRPr/>
          </a:p>
        </p:txBody>
      </p:sp>
      <p:sp>
        <p:nvSpPr>
          <p:cNvPr id="18" name="Shape 18"/>
          <p:cNvSpPr txBox="1">
            <a:spLocks noGrp="1"/>
          </p:cNvSpPr>
          <p:nvPr>
            <p:ph type="body" idx="2"/>
          </p:nvPr>
        </p:nvSpPr>
        <p:spPr>
          <a:xfrm>
            <a:off x="4741775" y="2085975"/>
            <a:ext cx="3711900" cy="3990899"/>
          </a:xfrm>
          <a:prstGeom prst="rect">
            <a:avLst/>
          </a:prstGeom>
        </p:spPr>
        <p:txBody>
          <a:bodyPr lIns="91425" tIns="91425" rIns="91425" bIns="91425" anchor="t" anchorCtr="0"/>
          <a:lstStyle>
            <a:lvl1pPr rtl="0">
              <a:spcBef>
                <a:spcPts val="0"/>
              </a:spcBef>
              <a:buClr>
                <a:srgbClr val="666666"/>
              </a:buClr>
              <a:defRPr>
                <a:solidFill>
                  <a:srgbClr val="666666"/>
                </a:solidFill>
              </a:defRPr>
            </a:lvl1pPr>
            <a:lvl2pPr rtl="0">
              <a:spcBef>
                <a:spcPts val="0"/>
              </a:spcBef>
              <a:buClr>
                <a:srgbClr val="666666"/>
              </a:buClr>
              <a:defRPr>
                <a:solidFill>
                  <a:srgbClr val="666666"/>
                </a:solidFill>
              </a:defRPr>
            </a:lvl2pPr>
            <a:lvl3pPr rtl="0">
              <a:spcBef>
                <a:spcPts val="0"/>
              </a:spcBef>
              <a:buClr>
                <a:srgbClr val="666666"/>
              </a:buClr>
              <a:defRPr>
                <a:solidFill>
                  <a:srgbClr val="666666"/>
                </a:solidFill>
              </a:defRPr>
            </a:lvl3pPr>
            <a:lvl4pPr rtl="0">
              <a:spcBef>
                <a:spcPts val="0"/>
              </a:spcBef>
              <a:buClr>
                <a:srgbClr val="666666"/>
              </a:buClr>
              <a:defRPr>
                <a:solidFill>
                  <a:srgbClr val="666666"/>
                </a:solidFill>
              </a:defRPr>
            </a:lvl4pPr>
            <a:lvl5pPr rtl="0">
              <a:spcBef>
                <a:spcPts val="0"/>
              </a:spcBef>
              <a:buClr>
                <a:srgbClr val="666666"/>
              </a:buClr>
              <a:defRPr>
                <a:solidFill>
                  <a:srgbClr val="666666"/>
                </a:solidFill>
              </a:defRPr>
            </a:lvl5pPr>
            <a:lvl6pPr rtl="0">
              <a:spcBef>
                <a:spcPts val="0"/>
              </a:spcBef>
              <a:buClr>
                <a:srgbClr val="666666"/>
              </a:buClr>
              <a:defRPr>
                <a:solidFill>
                  <a:srgbClr val="666666"/>
                </a:solidFill>
              </a:defRPr>
            </a:lvl6pPr>
            <a:lvl7pPr rtl="0">
              <a:spcBef>
                <a:spcPts val="0"/>
              </a:spcBef>
              <a:buClr>
                <a:srgbClr val="666666"/>
              </a:buClr>
              <a:defRPr>
                <a:solidFill>
                  <a:srgbClr val="666666"/>
                </a:solidFill>
              </a:defRPr>
            </a:lvl7pPr>
            <a:lvl8pPr rtl="0">
              <a:spcBef>
                <a:spcPts val="0"/>
              </a:spcBef>
              <a:buClr>
                <a:srgbClr val="666666"/>
              </a:buClr>
              <a:defRPr>
                <a:solidFill>
                  <a:srgbClr val="666666"/>
                </a:solidFill>
              </a:defRPr>
            </a:lvl8pPr>
            <a:lvl9pPr rtl="0">
              <a:spcBef>
                <a:spcPts val="0"/>
              </a:spcBef>
              <a:buClr>
                <a:srgbClr val="666666"/>
              </a:buClr>
              <a:defRPr>
                <a:solidFill>
                  <a:srgbClr val="666666"/>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ntent Slide - Red Background - Blank">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590550" y="559750"/>
            <a:ext cx="5666700" cy="535499"/>
          </a:xfrm>
          <a:prstGeom prst="rect">
            <a:avLst/>
          </a:prstGeom>
        </p:spPr>
        <p:txBody>
          <a:bodyPr lIns="91450" tIns="91450" rIns="91450" bIns="91450" anchor="t" anchorCtr="0"/>
          <a:lstStyle>
            <a:lvl1pPr rtl="0">
              <a:spcBef>
                <a:spcPts val="0"/>
              </a:spcBef>
              <a:buNone/>
              <a:defRPr>
                <a:solidFill>
                  <a:srgbClr val="FFFFFF"/>
                </a:solidFill>
              </a:defRPr>
            </a:lvl1pPr>
            <a:lvl2pPr rtl="0">
              <a:spcBef>
                <a:spcPts val="0"/>
              </a:spcBef>
              <a:buNone/>
              <a:defRPr/>
            </a:lvl2pPr>
            <a:lvl3pPr rtl="0">
              <a:spcBef>
                <a:spcPts val="0"/>
              </a:spcBef>
              <a:buNone/>
              <a:defRPr/>
            </a:lvl3pPr>
            <a:lvl4pPr rtl="0">
              <a:spcBef>
                <a:spcPts val="0"/>
              </a:spcBef>
              <a:buNone/>
              <a:defRPr/>
            </a:lvl4pPr>
            <a:lvl5pPr rtl="0">
              <a:spcBef>
                <a:spcPts val="0"/>
              </a:spcBef>
              <a:buNone/>
              <a:defRPr/>
            </a:lvl5pPr>
            <a:lvl6pPr rtl="0">
              <a:spcBef>
                <a:spcPts val="0"/>
              </a:spcBef>
              <a:buNone/>
              <a:defRPr/>
            </a:lvl6pPr>
            <a:lvl7pPr rtl="0">
              <a:spcBef>
                <a:spcPts val="0"/>
              </a:spcBef>
              <a:buNone/>
              <a:defRPr/>
            </a:lvl7pPr>
            <a:lvl8pPr rtl="0">
              <a:spcBef>
                <a:spcPts val="0"/>
              </a:spcBef>
              <a:buNone/>
              <a:defRPr/>
            </a:lvl8pPr>
            <a:lvl9pPr rtl="0">
              <a:spcBef>
                <a:spcPts val="0"/>
              </a:spcBef>
              <a:buNone/>
              <a:defRPr/>
            </a:lvl9pPr>
          </a:lstStyle>
          <a:p>
            <a:endParaRPr/>
          </a:p>
        </p:txBody>
      </p:sp>
      <p:sp>
        <p:nvSpPr>
          <p:cNvPr id="21" name="Shape 21"/>
          <p:cNvSpPr txBox="1">
            <a:spLocks noGrp="1"/>
          </p:cNvSpPr>
          <p:nvPr>
            <p:ph type="body" idx="1"/>
          </p:nvPr>
        </p:nvSpPr>
        <p:spPr>
          <a:xfrm>
            <a:off x="676275" y="2085975"/>
            <a:ext cx="3873300" cy="3990899"/>
          </a:xfrm>
          <a:prstGeom prst="rect">
            <a:avLst/>
          </a:prstGeom>
        </p:spPr>
        <p:txBody>
          <a:bodyPr lIns="91425" tIns="91425" rIns="91425" bIns="91425" anchor="t" anchorCtr="0"/>
          <a:lstStyle>
            <a:lvl1pPr rtl="0">
              <a:spcBef>
                <a:spcPts val="0"/>
              </a:spcBef>
              <a:buClr>
                <a:srgbClr val="FFFFFF"/>
              </a:buClr>
              <a:defRPr>
                <a:solidFill>
                  <a:srgbClr val="FFFFFF"/>
                </a:solidFill>
              </a:defRPr>
            </a:lvl1pPr>
            <a:lvl2pPr rtl="0">
              <a:spcBef>
                <a:spcPts val="0"/>
              </a:spcBef>
              <a:buClr>
                <a:srgbClr val="FFFFFF"/>
              </a:buClr>
              <a:defRPr>
                <a:solidFill>
                  <a:srgbClr val="FFFFFF"/>
                </a:solidFill>
              </a:defRPr>
            </a:lvl2pPr>
            <a:lvl3pPr rtl="0">
              <a:spcBef>
                <a:spcPts val="0"/>
              </a:spcBef>
              <a:buClr>
                <a:srgbClr val="FFFFFF"/>
              </a:buClr>
              <a:defRPr>
                <a:solidFill>
                  <a:srgbClr val="FFFFFF"/>
                </a:solidFill>
              </a:defRPr>
            </a:lvl3pPr>
            <a:lvl4pPr rtl="0">
              <a:spcBef>
                <a:spcPts val="0"/>
              </a:spcBef>
              <a:buClr>
                <a:srgbClr val="FFFFFF"/>
              </a:buClr>
              <a:defRPr>
                <a:solidFill>
                  <a:srgbClr val="FFFFFF"/>
                </a:solidFill>
              </a:defRPr>
            </a:lvl4pPr>
            <a:lvl5pPr rtl="0">
              <a:spcBef>
                <a:spcPts val="0"/>
              </a:spcBef>
              <a:buClr>
                <a:srgbClr val="FFFFFF"/>
              </a:buClr>
              <a:defRPr>
                <a:solidFill>
                  <a:srgbClr val="FFFFFF"/>
                </a:solidFill>
              </a:defRPr>
            </a:lvl5pPr>
            <a:lvl6pPr rtl="0">
              <a:spcBef>
                <a:spcPts val="0"/>
              </a:spcBef>
              <a:buClr>
                <a:srgbClr val="FFFFFF"/>
              </a:buClr>
              <a:defRPr>
                <a:solidFill>
                  <a:srgbClr val="FFFFFF"/>
                </a:solidFill>
              </a:defRPr>
            </a:lvl6pPr>
            <a:lvl7pPr rtl="0">
              <a:spcBef>
                <a:spcPts val="0"/>
              </a:spcBef>
              <a:buClr>
                <a:srgbClr val="FFFFFF"/>
              </a:buClr>
              <a:defRPr>
                <a:solidFill>
                  <a:srgbClr val="FFFFFF"/>
                </a:solidFill>
              </a:defRPr>
            </a:lvl7pPr>
            <a:lvl8pPr rtl="0">
              <a:spcBef>
                <a:spcPts val="0"/>
              </a:spcBef>
              <a:buClr>
                <a:srgbClr val="FFFFFF"/>
              </a:buClr>
              <a:defRPr>
                <a:solidFill>
                  <a:srgbClr val="FFFFFF"/>
                </a:solidFill>
              </a:defRPr>
            </a:lvl8pPr>
            <a:lvl9pPr rtl="0">
              <a:spcBef>
                <a:spcPts val="0"/>
              </a:spcBef>
              <a:buClr>
                <a:srgbClr val="FFFFFF"/>
              </a:buClr>
              <a:defRPr>
                <a:solidFill>
                  <a:srgbClr val="FFFFFF"/>
                </a:solidFill>
              </a:defRPr>
            </a:lvl9pPr>
          </a:lstStyle>
          <a:p>
            <a:endParaRPr/>
          </a:p>
        </p:txBody>
      </p:sp>
      <p:sp>
        <p:nvSpPr>
          <p:cNvPr id="22" name="Shape 22"/>
          <p:cNvSpPr txBox="1">
            <a:spLocks noGrp="1"/>
          </p:cNvSpPr>
          <p:nvPr>
            <p:ph type="body" idx="2"/>
          </p:nvPr>
        </p:nvSpPr>
        <p:spPr>
          <a:xfrm>
            <a:off x="4791075" y="2085975"/>
            <a:ext cx="3873300" cy="3990899"/>
          </a:xfrm>
          <a:prstGeom prst="rect">
            <a:avLst/>
          </a:prstGeom>
        </p:spPr>
        <p:txBody>
          <a:bodyPr lIns="91425" tIns="91425" rIns="91425" bIns="91425" anchor="t" anchorCtr="0"/>
          <a:lstStyle>
            <a:lvl1pPr rtl="0">
              <a:spcBef>
                <a:spcPts val="0"/>
              </a:spcBef>
              <a:buClr>
                <a:srgbClr val="FFFFFF"/>
              </a:buClr>
              <a:defRPr>
                <a:solidFill>
                  <a:srgbClr val="FFFFFF"/>
                </a:solidFill>
              </a:defRPr>
            </a:lvl1pPr>
            <a:lvl2pPr rtl="0">
              <a:spcBef>
                <a:spcPts val="0"/>
              </a:spcBef>
              <a:buClr>
                <a:srgbClr val="FFFFFF"/>
              </a:buClr>
              <a:defRPr>
                <a:solidFill>
                  <a:srgbClr val="FFFFFF"/>
                </a:solidFill>
              </a:defRPr>
            </a:lvl2pPr>
            <a:lvl3pPr rtl="0">
              <a:spcBef>
                <a:spcPts val="0"/>
              </a:spcBef>
              <a:buClr>
                <a:srgbClr val="FFFFFF"/>
              </a:buClr>
              <a:defRPr>
                <a:solidFill>
                  <a:srgbClr val="FFFFFF"/>
                </a:solidFill>
              </a:defRPr>
            </a:lvl3pPr>
            <a:lvl4pPr rtl="0">
              <a:spcBef>
                <a:spcPts val="0"/>
              </a:spcBef>
              <a:buClr>
                <a:srgbClr val="FFFFFF"/>
              </a:buClr>
              <a:defRPr>
                <a:solidFill>
                  <a:srgbClr val="FFFFFF"/>
                </a:solidFill>
              </a:defRPr>
            </a:lvl4pPr>
            <a:lvl5pPr rtl="0">
              <a:spcBef>
                <a:spcPts val="0"/>
              </a:spcBef>
              <a:buClr>
                <a:srgbClr val="FFFFFF"/>
              </a:buClr>
              <a:defRPr>
                <a:solidFill>
                  <a:srgbClr val="FFFFFF"/>
                </a:solidFill>
              </a:defRPr>
            </a:lvl5pPr>
            <a:lvl6pPr rtl="0">
              <a:spcBef>
                <a:spcPts val="0"/>
              </a:spcBef>
              <a:buClr>
                <a:srgbClr val="FFFFFF"/>
              </a:buClr>
              <a:defRPr>
                <a:solidFill>
                  <a:srgbClr val="FFFFFF"/>
                </a:solidFill>
              </a:defRPr>
            </a:lvl6pPr>
            <a:lvl7pPr rtl="0">
              <a:spcBef>
                <a:spcPts val="0"/>
              </a:spcBef>
              <a:buClr>
                <a:srgbClr val="FFFFFF"/>
              </a:buClr>
              <a:defRPr>
                <a:solidFill>
                  <a:srgbClr val="FFFFFF"/>
                </a:solidFill>
              </a:defRPr>
            </a:lvl7pPr>
            <a:lvl8pPr rtl="0">
              <a:spcBef>
                <a:spcPts val="0"/>
              </a:spcBef>
              <a:buClr>
                <a:srgbClr val="FFFFFF"/>
              </a:buClr>
              <a:defRPr>
                <a:solidFill>
                  <a:srgbClr val="FFFFFF"/>
                </a:solidFill>
              </a:defRPr>
            </a:lvl8pPr>
            <a:lvl9pPr rtl="0">
              <a:spcBef>
                <a:spcPts val="0"/>
              </a:spcBef>
              <a:buClr>
                <a:srgbClr val="FFFFFF"/>
              </a:buClr>
              <a:defRPr>
                <a:solidFill>
                  <a:srgbClr val="FFFFFF"/>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557CBBC-71F4-481B-A942-62A0ADB6B722}" type="datetimeFigureOut">
              <a:rPr lang="ms-MY" smtClean="0"/>
              <a:t>19/12/2020</a:t>
            </a:fld>
            <a:endParaRPr lang="ms-MY"/>
          </a:p>
        </p:txBody>
      </p:sp>
      <p:sp>
        <p:nvSpPr>
          <p:cNvPr id="5" name="Footer Placeholder 4"/>
          <p:cNvSpPr>
            <a:spLocks noGrp="1"/>
          </p:cNvSpPr>
          <p:nvPr>
            <p:ph type="ftr" sz="quarter" idx="11"/>
          </p:nvPr>
        </p:nvSpPr>
        <p:spPr/>
        <p:txBody>
          <a:bodyPr/>
          <a:lstStyle/>
          <a:p>
            <a:endParaRPr lang="ms-MY"/>
          </a:p>
        </p:txBody>
      </p:sp>
      <p:sp>
        <p:nvSpPr>
          <p:cNvPr id="6" name="Slide Number Placeholder 5"/>
          <p:cNvSpPr>
            <a:spLocks noGrp="1"/>
          </p:cNvSpPr>
          <p:nvPr>
            <p:ph type="sldNum" sz="quarter" idx="12"/>
          </p:nvPr>
        </p:nvSpPr>
        <p:spPr/>
        <p:txBody>
          <a:bodyPr/>
          <a:lstStyle/>
          <a:p>
            <a:fld id="{6DAC8CB5-570C-40FC-A281-8E870C63380D}" type="slidenum">
              <a:rPr lang="ms-MY" smtClean="0"/>
              <a:t>‹#›</a:t>
            </a:fld>
            <a:endParaRPr lang="ms-MY"/>
          </a:p>
        </p:txBody>
      </p:sp>
    </p:spTree>
    <p:extLst>
      <p:ext uri="{BB962C8B-B14F-4D97-AF65-F5344CB8AC3E}">
        <p14:creationId xmlns:p14="http://schemas.microsoft.com/office/powerpoint/2010/main" val="1686658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C16618E-A1EF-4576-A0AC-F5E963288897}" type="datetimeFigureOut">
              <a:rPr lang="ms-MY" smtClean="0"/>
              <a:t>19/12/2020</a:t>
            </a:fld>
            <a:endParaRPr lang="ms-MY"/>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ms-MY"/>
          </a:p>
        </p:txBody>
      </p:sp>
      <p:sp>
        <p:nvSpPr>
          <p:cNvPr id="9" name="Slide Number Placeholder 8"/>
          <p:cNvSpPr>
            <a:spLocks noGrp="1"/>
          </p:cNvSpPr>
          <p:nvPr>
            <p:ph type="sldNum" sz="quarter" idx="12"/>
          </p:nvPr>
        </p:nvSpPr>
        <p:spPr/>
        <p:txBody>
          <a:bodyPr/>
          <a:lstStyle/>
          <a:p>
            <a:fld id="{45013D72-170E-4676-92C1-F1ACCF9CA950}" type="slidenum">
              <a:rPr lang="ms-MY" smtClean="0"/>
              <a:t>‹#›</a:t>
            </a:fld>
            <a:endParaRPr lang="ms-MY"/>
          </a:p>
        </p:txBody>
      </p:sp>
    </p:spTree>
    <p:extLst>
      <p:ext uri="{BB962C8B-B14F-4D97-AF65-F5344CB8AC3E}">
        <p14:creationId xmlns:p14="http://schemas.microsoft.com/office/powerpoint/2010/main" val="2478979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590550" y="559743"/>
            <a:ext cx="8229600" cy="535499"/>
          </a:xfrm>
          <a:prstGeom prst="rect">
            <a:avLst/>
          </a:prstGeom>
          <a:noFill/>
          <a:ln>
            <a:noFill/>
          </a:ln>
        </p:spPr>
        <p:txBody>
          <a:bodyPr lIns="91450" tIns="91450" rIns="91450" bIns="91450" anchor="t" anchorCtr="0"/>
          <a:lstStyle>
            <a:lvl1pPr rtl="0">
              <a:spcBef>
                <a:spcPts val="0"/>
              </a:spcBef>
              <a:buClr>
                <a:srgbClr val="FFFFFF"/>
              </a:buClr>
              <a:buSzPct val="100000"/>
              <a:buNone/>
              <a:defRPr sz="3000" b="1">
                <a:solidFill>
                  <a:srgbClr val="FFFFFF"/>
                </a:solidFill>
              </a:defRPr>
            </a:lvl1pPr>
            <a:lvl2pPr rtl="0">
              <a:spcBef>
                <a:spcPts val="0"/>
              </a:spcBef>
              <a:buClr>
                <a:schemeClr val="dk1"/>
              </a:buClr>
              <a:buSzPct val="100000"/>
              <a:buNone/>
              <a:defRPr sz="3600" b="1">
                <a:solidFill>
                  <a:schemeClr val="dk1"/>
                </a:solidFill>
              </a:defRPr>
            </a:lvl2pPr>
            <a:lvl3pPr rtl="0">
              <a:spcBef>
                <a:spcPts val="0"/>
              </a:spcBef>
              <a:buClr>
                <a:schemeClr val="dk1"/>
              </a:buClr>
              <a:buSzPct val="100000"/>
              <a:buNone/>
              <a:defRPr sz="3600" b="1">
                <a:solidFill>
                  <a:schemeClr val="dk1"/>
                </a:solidFill>
              </a:defRPr>
            </a:lvl3pPr>
            <a:lvl4pPr rtl="0">
              <a:spcBef>
                <a:spcPts val="0"/>
              </a:spcBef>
              <a:buClr>
                <a:schemeClr val="dk1"/>
              </a:buClr>
              <a:buSzPct val="100000"/>
              <a:buNone/>
              <a:defRPr sz="3600" b="1">
                <a:solidFill>
                  <a:schemeClr val="dk1"/>
                </a:solidFill>
              </a:defRPr>
            </a:lvl4pPr>
            <a:lvl5pPr rtl="0">
              <a:spcBef>
                <a:spcPts val="0"/>
              </a:spcBef>
              <a:buClr>
                <a:schemeClr val="dk1"/>
              </a:buClr>
              <a:buSzPct val="100000"/>
              <a:buNone/>
              <a:defRPr sz="3600" b="1">
                <a:solidFill>
                  <a:schemeClr val="dk1"/>
                </a:solidFill>
              </a:defRPr>
            </a:lvl5pPr>
            <a:lvl6pPr rtl="0">
              <a:spcBef>
                <a:spcPts val="0"/>
              </a:spcBef>
              <a:buClr>
                <a:schemeClr val="dk1"/>
              </a:buClr>
              <a:buSzPct val="100000"/>
              <a:buNone/>
              <a:defRPr sz="3600" b="1">
                <a:solidFill>
                  <a:schemeClr val="dk1"/>
                </a:solidFill>
              </a:defRPr>
            </a:lvl6pPr>
            <a:lvl7pPr rtl="0">
              <a:spcBef>
                <a:spcPts val="0"/>
              </a:spcBef>
              <a:buClr>
                <a:schemeClr val="dk1"/>
              </a:buClr>
              <a:buSzPct val="100000"/>
              <a:buNone/>
              <a:defRPr sz="3600" b="1">
                <a:solidFill>
                  <a:schemeClr val="dk1"/>
                </a:solidFill>
              </a:defRPr>
            </a:lvl7pPr>
            <a:lvl8pPr rtl="0">
              <a:spcBef>
                <a:spcPts val="0"/>
              </a:spcBef>
              <a:buClr>
                <a:schemeClr val="dk1"/>
              </a:buClr>
              <a:buSzPct val="100000"/>
              <a:buNone/>
              <a:defRPr sz="3600" b="1">
                <a:solidFill>
                  <a:schemeClr val="dk1"/>
                </a:solidFill>
              </a:defRPr>
            </a:lvl8pPr>
            <a:lvl9pPr rtl="0">
              <a:spcBef>
                <a:spcPts val="0"/>
              </a:spcBef>
              <a:buClr>
                <a:schemeClr val="dk1"/>
              </a:buClr>
              <a:buSzPct val="100000"/>
              <a:buNone/>
              <a:defRPr sz="3600" b="1">
                <a:solidFill>
                  <a:schemeClr val="dk1"/>
                </a:solidFill>
              </a:defRPr>
            </a:lvl9pPr>
          </a:lstStyle>
          <a:p>
            <a:endParaRPr/>
          </a:p>
        </p:txBody>
      </p:sp>
      <p:sp>
        <p:nvSpPr>
          <p:cNvPr id="6" name="Shape 6"/>
          <p:cNvSpPr txBox="1">
            <a:spLocks noGrp="1"/>
          </p:cNvSpPr>
          <p:nvPr>
            <p:ph type="body" idx="1"/>
          </p:nvPr>
        </p:nvSpPr>
        <p:spPr>
          <a:xfrm>
            <a:off x="866775" y="2095500"/>
            <a:ext cx="6457800" cy="3924299"/>
          </a:xfrm>
          <a:prstGeom prst="rect">
            <a:avLst/>
          </a:prstGeom>
          <a:noFill/>
          <a:ln>
            <a:noFill/>
          </a:ln>
        </p:spPr>
        <p:txBody>
          <a:bodyPr lIns="91425" tIns="91425" rIns="91425" bIns="91425" anchor="ctr" anchorCtr="0"/>
          <a:lstStyle>
            <a:lvl1pPr rtl="0">
              <a:spcBef>
                <a:spcPts val="0"/>
              </a:spcBef>
              <a:buSzPct val="100000"/>
              <a:buFont typeface="Calibri"/>
              <a:defRPr sz="1800">
                <a:latin typeface="Calibri"/>
                <a:ea typeface="Calibri"/>
                <a:cs typeface="Calibri"/>
                <a:sym typeface="Calibri"/>
              </a:defRPr>
            </a:lvl1pPr>
            <a:lvl2pPr rtl="0">
              <a:spcBef>
                <a:spcPts val="0"/>
              </a:spcBef>
              <a:buSzPct val="100000"/>
              <a:buFont typeface="Calibri"/>
              <a:defRPr sz="1800">
                <a:latin typeface="Calibri"/>
                <a:ea typeface="Calibri"/>
                <a:cs typeface="Calibri"/>
                <a:sym typeface="Calibri"/>
              </a:defRPr>
            </a:lvl2pPr>
            <a:lvl3pPr rtl="0">
              <a:spcBef>
                <a:spcPts val="0"/>
              </a:spcBef>
              <a:buSzPct val="100000"/>
              <a:buFont typeface="Calibri"/>
              <a:defRPr sz="1800">
                <a:latin typeface="Calibri"/>
                <a:ea typeface="Calibri"/>
                <a:cs typeface="Calibri"/>
                <a:sym typeface="Calibri"/>
              </a:defRPr>
            </a:lvl3pPr>
            <a:lvl4pPr rtl="0">
              <a:spcBef>
                <a:spcPts val="0"/>
              </a:spcBef>
              <a:buSzPct val="100000"/>
              <a:buFont typeface="Calibri"/>
              <a:defRPr sz="1800">
                <a:latin typeface="Calibri"/>
                <a:ea typeface="Calibri"/>
                <a:cs typeface="Calibri"/>
                <a:sym typeface="Calibri"/>
              </a:defRPr>
            </a:lvl4pPr>
            <a:lvl5pPr rtl="0">
              <a:spcBef>
                <a:spcPts val="0"/>
              </a:spcBef>
              <a:buSzPct val="100000"/>
              <a:buFont typeface="Calibri"/>
              <a:defRPr sz="1800">
                <a:latin typeface="Calibri"/>
                <a:ea typeface="Calibri"/>
                <a:cs typeface="Calibri"/>
                <a:sym typeface="Calibri"/>
              </a:defRPr>
            </a:lvl5pPr>
            <a:lvl6pPr rtl="0">
              <a:spcBef>
                <a:spcPts val="0"/>
              </a:spcBef>
              <a:buSzPct val="100000"/>
              <a:buFont typeface="Calibri"/>
              <a:defRPr sz="1800">
                <a:latin typeface="Calibri"/>
                <a:ea typeface="Calibri"/>
                <a:cs typeface="Calibri"/>
                <a:sym typeface="Calibri"/>
              </a:defRPr>
            </a:lvl6pPr>
            <a:lvl7pPr rtl="0">
              <a:spcBef>
                <a:spcPts val="0"/>
              </a:spcBef>
              <a:buSzPct val="100000"/>
              <a:buFont typeface="Calibri"/>
              <a:defRPr sz="1800">
                <a:latin typeface="Calibri"/>
                <a:ea typeface="Calibri"/>
                <a:cs typeface="Calibri"/>
                <a:sym typeface="Calibri"/>
              </a:defRPr>
            </a:lvl7pPr>
            <a:lvl8pPr rtl="0">
              <a:spcBef>
                <a:spcPts val="0"/>
              </a:spcBef>
              <a:buSzPct val="100000"/>
              <a:buFont typeface="Calibri"/>
              <a:defRPr sz="1800">
                <a:latin typeface="Calibri"/>
                <a:ea typeface="Calibri"/>
                <a:cs typeface="Calibri"/>
                <a:sym typeface="Calibri"/>
              </a:defRPr>
            </a:lvl8pPr>
            <a:lvl9pPr rtl="0">
              <a:spcBef>
                <a:spcPts val="0"/>
              </a:spcBef>
              <a:buSzPct val="100000"/>
              <a:buFont typeface="Calibri"/>
              <a:defRPr sz="1800">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4" r:id="rId5"/>
    <p:sldLayoutId id="2147483656" r:id="rId6"/>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633" y="1726662"/>
            <a:ext cx="6400800" cy="4251278"/>
          </a:xfrm>
          <a:prstGeom prst="rect">
            <a:avLst/>
          </a:prstGeom>
        </p:spPr>
      </p:pic>
      <p:pic>
        <p:nvPicPr>
          <p:cNvPr id="8" name="Shape 27"/>
          <p:cNvPicPr preferRelativeResize="0"/>
          <p:nvPr/>
        </p:nvPicPr>
        <p:blipFill>
          <a:blip r:embed="rId3">
            <a:alphaModFix/>
          </a:blip>
          <a:stretch>
            <a:fillRect/>
          </a:stretch>
        </p:blipFill>
        <p:spPr>
          <a:xfrm>
            <a:off x="192844" y="324467"/>
            <a:ext cx="2121545" cy="1088152"/>
          </a:xfrm>
          <a:prstGeom prst="rect">
            <a:avLst/>
          </a:prstGeom>
          <a:noFill/>
          <a:ln>
            <a:noFill/>
          </a:ln>
        </p:spPr>
      </p:pic>
      <p:sp>
        <p:nvSpPr>
          <p:cNvPr id="9" name="Rectangle 8"/>
          <p:cNvSpPr/>
          <p:nvPr/>
        </p:nvSpPr>
        <p:spPr>
          <a:xfrm>
            <a:off x="2324177" y="309713"/>
            <a:ext cx="6657592" cy="107663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sz="3200">
              <a:solidFill>
                <a:schemeClr val="bg1"/>
              </a:solidFill>
              <a:latin typeface="Candara" panose="020E0502030303020204" pitchFamily="34" charset="0"/>
            </a:endParaRPr>
          </a:p>
        </p:txBody>
      </p:sp>
      <p:sp>
        <p:nvSpPr>
          <p:cNvPr id="10" name="TextBox 9"/>
          <p:cNvSpPr txBox="1"/>
          <p:nvPr/>
        </p:nvSpPr>
        <p:spPr>
          <a:xfrm>
            <a:off x="2324177" y="333927"/>
            <a:ext cx="6470041" cy="646331"/>
          </a:xfrm>
          <a:prstGeom prst="rect">
            <a:avLst/>
          </a:prstGeom>
          <a:noFill/>
        </p:spPr>
        <p:txBody>
          <a:bodyPr wrap="none" rtlCol="0">
            <a:spAutoFit/>
          </a:bodyPr>
          <a:lstStyle/>
          <a:p>
            <a:r>
              <a:rPr lang="en-MY" sz="3600" dirty="0">
                <a:solidFill>
                  <a:schemeClr val="bg1"/>
                </a:solidFill>
                <a:latin typeface="Candara" panose="020E0502030303020204" pitchFamily="34" charset="0"/>
              </a:rPr>
              <a:t>INDUSTRIAL </a:t>
            </a:r>
            <a:r>
              <a:rPr lang="en-MY" sz="3600" dirty="0" smtClean="0">
                <a:solidFill>
                  <a:schemeClr val="bg1"/>
                </a:solidFill>
                <a:latin typeface="Candara" panose="020E0502030303020204" pitchFamily="34" charset="0"/>
              </a:rPr>
              <a:t>PROJECT BRIEFING</a:t>
            </a:r>
            <a:endParaRPr lang="en-US" sz="3600" dirty="0">
              <a:solidFill>
                <a:schemeClr val="bg1"/>
              </a:solidFill>
              <a:latin typeface="Candara" panose="020E0502030303020204" pitchFamily="34" charset="0"/>
            </a:endParaRPr>
          </a:p>
        </p:txBody>
      </p:sp>
      <p:sp>
        <p:nvSpPr>
          <p:cNvPr id="11" name="TextBox 10"/>
          <p:cNvSpPr txBox="1"/>
          <p:nvPr/>
        </p:nvSpPr>
        <p:spPr>
          <a:xfrm>
            <a:off x="175104" y="6148979"/>
            <a:ext cx="6325943" cy="338554"/>
          </a:xfrm>
          <a:prstGeom prst="rect">
            <a:avLst/>
          </a:prstGeom>
          <a:noFill/>
        </p:spPr>
        <p:txBody>
          <a:bodyPr wrap="square" rtlCol="0">
            <a:spAutoFit/>
          </a:bodyPr>
          <a:lstStyle/>
          <a:p>
            <a:r>
              <a:rPr lang="en-MY" sz="1600" smtClean="0">
                <a:solidFill>
                  <a:schemeClr val="bg1"/>
                </a:solidFill>
              </a:rPr>
              <a:t>By: Industry </a:t>
            </a:r>
            <a:r>
              <a:rPr lang="en-MY" sz="1600">
                <a:solidFill>
                  <a:schemeClr val="bg1"/>
                </a:solidFill>
              </a:rPr>
              <a:t>&amp; Community Engagement </a:t>
            </a:r>
            <a:r>
              <a:rPr lang="en-MY" sz="1600" smtClean="0">
                <a:solidFill>
                  <a:schemeClr val="bg1"/>
                </a:solidFill>
              </a:rPr>
              <a:t>Unit (HEJIM), FTSM UKM.</a:t>
            </a:r>
            <a:endParaRPr lang="en-US" sz="1600">
              <a:solidFill>
                <a:schemeClr val="bg1"/>
              </a:solidFill>
            </a:endParaRPr>
          </a:p>
        </p:txBody>
      </p:sp>
      <p:pic>
        <p:nvPicPr>
          <p:cNvPr id="13" name="Picture 12"/>
          <p:cNvPicPr>
            <a:picLocks noChangeAspect="1"/>
          </p:cNvPicPr>
          <p:nvPr/>
        </p:nvPicPr>
        <p:blipFill>
          <a:blip r:embed="rId4">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6679453" y="3496380"/>
            <a:ext cx="2215392" cy="2973681"/>
          </a:xfrm>
          <a:prstGeom prst="rect">
            <a:avLst/>
          </a:prstGeom>
        </p:spPr>
      </p:pic>
    </p:spTree>
    <p:extLst>
      <p:ext uri="{BB962C8B-B14F-4D97-AF65-F5344CB8AC3E}">
        <p14:creationId xmlns:p14="http://schemas.microsoft.com/office/powerpoint/2010/main" val="256584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Definition of Project Categories </a:t>
            </a:r>
            <a:endParaRPr lang="en-MY" dirty="0"/>
          </a:p>
        </p:txBody>
      </p:sp>
      <p:sp>
        <p:nvSpPr>
          <p:cNvPr id="3" name="Content Placeholder 2"/>
          <p:cNvSpPr>
            <a:spLocks noGrp="1"/>
          </p:cNvSpPr>
          <p:nvPr>
            <p:ph idx="1"/>
          </p:nvPr>
        </p:nvSpPr>
        <p:spPr>
          <a:xfrm>
            <a:off x="586853" y="1894720"/>
            <a:ext cx="8379725" cy="3924299"/>
          </a:xfrm>
        </p:spPr>
        <p:txBody>
          <a:bodyPr/>
          <a:lstStyle/>
          <a:p>
            <a:r>
              <a:rPr lang="en-US" sz="2200" b="1" dirty="0"/>
              <a:t>Network Development</a:t>
            </a:r>
            <a:endParaRPr lang="en-MY" sz="2200" dirty="0"/>
          </a:p>
          <a:p>
            <a:pPr algn="just"/>
            <a:r>
              <a:rPr lang="en-US" sz="2200" dirty="0"/>
              <a:t>Network development focuses on the building, scaling and automation of networks to process data more efficiently.  Core activities include enabling reliable/secure communications over unreliable/insecure channels, identifications of paths and objects through a network, managing network sharing resources among competing entities, and development of network applications.</a:t>
            </a:r>
            <a:endParaRPr lang="en-MY" sz="2200" dirty="0"/>
          </a:p>
          <a:p>
            <a:r>
              <a:rPr lang="en-US" sz="2200" b="1" dirty="0"/>
              <a:t> </a:t>
            </a:r>
            <a:endParaRPr lang="en-MY" sz="2200" dirty="0"/>
          </a:p>
        </p:txBody>
      </p:sp>
    </p:spTree>
    <p:extLst>
      <p:ext uri="{BB962C8B-B14F-4D97-AF65-F5344CB8AC3E}">
        <p14:creationId xmlns:p14="http://schemas.microsoft.com/office/powerpoint/2010/main" val="304889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Definition of Project Categories </a:t>
            </a:r>
            <a:endParaRPr lang="en-MY" dirty="0"/>
          </a:p>
        </p:txBody>
      </p:sp>
      <p:sp>
        <p:nvSpPr>
          <p:cNvPr id="3" name="Content Placeholder 2"/>
          <p:cNvSpPr>
            <a:spLocks noGrp="1"/>
          </p:cNvSpPr>
          <p:nvPr>
            <p:ph idx="1"/>
          </p:nvPr>
        </p:nvSpPr>
        <p:spPr>
          <a:xfrm>
            <a:off x="559558" y="1976606"/>
            <a:ext cx="8461612" cy="3924299"/>
          </a:xfrm>
        </p:spPr>
        <p:txBody>
          <a:bodyPr/>
          <a:lstStyle/>
          <a:p>
            <a:r>
              <a:rPr lang="en-US" sz="2200" b="1" dirty="0"/>
              <a:t> </a:t>
            </a:r>
            <a:endParaRPr lang="en-MY" sz="2200" dirty="0"/>
          </a:p>
          <a:p>
            <a:r>
              <a:rPr lang="en-US" sz="2200" b="1" dirty="0"/>
              <a:t>Product/Software Deployment</a:t>
            </a:r>
            <a:endParaRPr lang="en-MY" sz="2200" dirty="0"/>
          </a:p>
          <a:p>
            <a:pPr algn="just"/>
            <a:r>
              <a:rPr lang="en-US" sz="2200" dirty="0"/>
              <a:t>Software deployment is the process of getting the product ready for market. Software deployment brings many key advantages to enterprises. Tasks like installing, uninstalling and updating software applications on each computer are time consuming. Software deployment services reduce the time and make the process error free. The software can be easily controlled and managed through deployment.</a:t>
            </a:r>
            <a:endParaRPr lang="en-MY" sz="2200" dirty="0"/>
          </a:p>
        </p:txBody>
      </p:sp>
    </p:spTree>
    <p:extLst>
      <p:ext uri="{BB962C8B-B14F-4D97-AF65-F5344CB8AC3E}">
        <p14:creationId xmlns:p14="http://schemas.microsoft.com/office/powerpoint/2010/main" val="31222966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Definition of Project Categories </a:t>
            </a:r>
            <a:endParaRPr lang="en-MY" dirty="0"/>
          </a:p>
        </p:txBody>
      </p:sp>
      <p:sp>
        <p:nvSpPr>
          <p:cNvPr id="3" name="Content Placeholder 2"/>
          <p:cNvSpPr>
            <a:spLocks noGrp="1"/>
          </p:cNvSpPr>
          <p:nvPr>
            <p:ph idx="1"/>
          </p:nvPr>
        </p:nvSpPr>
        <p:spPr>
          <a:xfrm>
            <a:off x="443291" y="1590533"/>
            <a:ext cx="8291277" cy="3924299"/>
          </a:xfrm>
        </p:spPr>
        <p:txBody>
          <a:bodyPr/>
          <a:lstStyle/>
          <a:p>
            <a:pPr algn="just"/>
            <a:r>
              <a:rPr lang="en-US" sz="2200" b="1" dirty="0"/>
              <a:t>Software Maintenance </a:t>
            </a:r>
            <a:endParaRPr lang="en-MY" sz="2200" dirty="0"/>
          </a:p>
          <a:p>
            <a:pPr algn="just"/>
            <a:r>
              <a:rPr lang="en-US" sz="2200" dirty="0"/>
              <a:t>Software maintenance in software engineering is the modification of a software product after delivery to correct faults, to improve performance or other attributes. A common perception of maintenance is that it merely involves fixing defects</a:t>
            </a:r>
            <a:r>
              <a:rPr lang="en-US" sz="2200" dirty="0" smtClean="0"/>
              <a:t>.</a:t>
            </a:r>
            <a:endParaRPr lang="en-MY" sz="2200" dirty="0"/>
          </a:p>
        </p:txBody>
      </p:sp>
    </p:spTree>
    <p:extLst>
      <p:ext uri="{BB962C8B-B14F-4D97-AF65-F5344CB8AC3E}">
        <p14:creationId xmlns:p14="http://schemas.microsoft.com/office/powerpoint/2010/main" val="8721370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Definition of Project Categories </a:t>
            </a:r>
            <a:endParaRPr lang="en-MY" dirty="0"/>
          </a:p>
        </p:txBody>
      </p:sp>
      <p:sp>
        <p:nvSpPr>
          <p:cNvPr id="3" name="Content Placeholder 2"/>
          <p:cNvSpPr>
            <a:spLocks noGrp="1"/>
          </p:cNvSpPr>
          <p:nvPr>
            <p:ph idx="1"/>
          </p:nvPr>
        </p:nvSpPr>
        <p:spPr>
          <a:xfrm>
            <a:off x="334108" y="1822540"/>
            <a:ext cx="8651629" cy="3924299"/>
          </a:xfrm>
        </p:spPr>
        <p:txBody>
          <a:bodyPr/>
          <a:lstStyle/>
          <a:p>
            <a:pPr algn="just"/>
            <a:r>
              <a:rPr lang="en-US" sz="2200" b="1" dirty="0" smtClean="0"/>
              <a:t>Systems </a:t>
            </a:r>
            <a:r>
              <a:rPr lang="en-US" sz="2200" b="1" dirty="0"/>
              <a:t>Documentation</a:t>
            </a:r>
            <a:r>
              <a:rPr lang="en-US" sz="2200" dirty="0"/>
              <a:t> </a:t>
            </a:r>
            <a:endParaRPr lang="en-MY" sz="2200" dirty="0"/>
          </a:p>
          <a:p>
            <a:pPr algn="just"/>
            <a:r>
              <a:rPr lang="en-US" sz="2200" dirty="0"/>
              <a:t>System documentation is a vital and important part of successful software development and software engineering. Generally speaking, it is comprised of detailed language, illustrations and photos that help different people understand the software, and it is essential reference material. </a:t>
            </a:r>
            <a:endParaRPr lang="en-US" sz="2200" dirty="0" smtClean="0"/>
          </a:p>
          <a:p>
            <a:pPr algn="just"/>
            <a:endParaRPr lang="en-MY" sz="2200" dirty="0"/>
          </a:p>
          <a:p>
            <a:pPr algn="just"/>
            <a:r>
              <a:rPr lang="en-US" sz="2200" dirty="0"/>
              <a:t>System documentation includes things like source code, testing documentation and API documentation (programmers’ documentation or instructions). It describes the requirements and capabilities of the software and informs the reader about what the software can and can’t do – in other words, its functionality.</a:t>
            </a:r>
            <a:endParaRPr lang="en-MY" sz="2200" dirty="0"/>
          </a:p>
        </p:txBody>
      </p:sp>
    </p:spTree>
    <p:extLst>
      <p:ext uri="{BB962C8B-B14F-4D97-AF65-F5344CB8AC3E}">
        <p14:creationId xmlns:p14="http://schemas.microsoft.com/office/powerpoint/2010/main" val="16615135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MY" dirty="0" smtClean="0"/>
              <a:t>SAMPLE OF INDUSTRIAL PROJECT</a:t>
            </a:r>
            <a:endParaRPr lang="en-MY" dirty="0"/>
          </a:p>
        </p:txBody>
      </p:sp>
    </p:spTree>
    <p:extLst>
      <p:ext uri="{BB962C8B-B14F-4D97-AF65-F5344CB8AC3E}">
        <p14:creationId xmlns:p14="http://schemas.microsoft.com/office/powerpoint/2010/main" val="169539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SYSTEM DEVELOPMENT</a:t>
            </a:r>
            <a:endParaRPr lang="en-MY" dirty="0"/>
          </a:p>
        </p:txBody>
      </p:sp>
      <p:sp>
        <p:nvSpPr>
          <p:cNvPr id="3" name="Text Placeholder 2"/>
          <p:cNvSpPr>
            <a:spLocks noGrp="1"/>
          </p:cNvSpPr>
          <p:nvPr>
            <p:ph type="body" idx="1"/>
          </p:nvPr>
        </p:nvSpPr>
        <p:spPr/>
        <p:txBody>
          <a:bodyPr/>
          <a:lstStyle/>
          <a:p>
            <a:endParaRPr lang="en-MY"/>
          </a:p>
        </p:txBody>
      </p:sp>
      <p:pic>
        <p:nvPicPr>
          <p:cNvPr id="6" name="Picture 5"/>
          <p:cNvPicPr>
            <a:picLocks noChangeAspect="1"/>
          </p:cNvPicPr>
          <p:nvPr/>
        </p:nvPicPr>
        <p:blipFill>
          <a:blip r:embed="rId2"/>
          <a:stretch>
            <a:fillRect/>
          </a:stretch>
        </p:blipFill>
        <p:spPr>
          <a:xfrm>
            <a:off x="1099769" y="1538249"/>
            <a:ext cx="6760554" cy="5185478"/>
          </a:xfrm>
          <a:prstGeom prst="rect">
            <a:avLst/>
          </a:prstGeom>
        </p:spPr>
      </p:pic>
    </p:spTree>
    <p:extLst>
      <p:ext uri="{BB962C8B-B14F-4D97-AF65-F5344CB8AC3E}">
        <p14:creationId xmlns:p14="http://schemas.microsoft.com/office/powerpoint/2010/main" val="755883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WEB APPLICATIONS</a:t>
            </a:r>
            <a:endParaRPr lang="en-MY" dirty="0"/>
          </a:p>
        </p:txBody>
      </p:sp>
      <p:sp>
        <p:nvSpPr>
          <p:cNvPr id="3" name="Text Placeholder 2"/>
          <p:cNvSpPr>
            <a:spLocks noGrp="1"/>
          </p:cNvSpPr>
          <p:nvPr>
            <p:ph type="body" idx="1"/>
          </p:nvPr>
        </p:nvSpPr>
        <p:spPr/>
        <p:txBody>
          <a:bodyPr/>
          <a:lstStyle/>
          <a:p>
            <a:endParaRPr lang="en-MY"/>
          </a:p>
        </p:txBody>
      </p:sp>
      <p:pic>
        <p:nvPicPr>
          <p:cNvPr id="4" name="Picture 3"/>
          <p:cNvPicPr>
            <a:picLocks noChangeAspect="1"/>
          </p:cNvPicPr>
          <p:nvPr/>
        </p:nvPicPr>
        <p:blipFill>
          <a:blip r:embed="rId2"/>
          <a:stretch>
            <a:fillRect/>
          </a:stretch>
        </p:blipFill>
        <p:spPr>
          <a:xfrm>
            <a:off x="914399" y="1478829"/>
            <a:ext cx="7148946" cy="5101647"/>
          </a:xfrm>
          <a:prstGeom prst="rect">
            <a:avLst/>
          </a:prstGeom>
        </p:spPr>
      </p:pic>
    </p:spTree>
    <p:extLst>
      <p:ext uri="{BB962C8B-B14F-4D97-AF65-F5344CB8AC3E}">
        <p14:creationId xmlns:p14="http://schemas.microsoft.com/office/powerpoint/2010/main" val="872082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SYSTEM ENHANCEMENT</a:t>
            </a:r>
            <a:endParaRPr lang="en-MY" dirty="0"/>
          </a:p>
        </p:txBody>
      </p:sp>
      <p:sp>
        <p:nvSpPr>
          <p:cNvPr id="3" name="Text Placeholder 2"/>
          <p:cNvSpPr>
            <a:spLocks noGrp="1"/>
          </p:cNvSpPr>
          <p:nvPr>
            <p:ph type="body" idx="1"/>
          </p:nvPr>
        </p:nvSpPr>
        <p:spPr/>
        <p:txBody>
          <a:bodyPr/>
          <a:lstStyle/>
          <a:p>
            <a:endParaRPr lang="en-MY"/>
          </a:p>
        </p:txBody>
      </p:sp>
      <p:pic>
        <p:nvPicPr>
          <p:cNvPr id="4" name="Picture 3"/>
          <p:cNvPicPr>
            <a:picLocks noChangeAspect="1"/>
          </p:cNvPicPr>
          <p:nvPr/>
        </p:nvPicPr>
        <p:blipFill>
          <a:blip r:embed="rId2"/>
          <a:stretch>
            <a:fillRect/>
          </a:stretch>
        </p:blipFill>
        <p:spPr>
          <a:xfrm>
            <a:off x="590550" y="1676399"/>
            <a:ext cx="8151668" cy="4862945"/>
          </a:xfrm>
          <a:prstGeom prst="rect">
            <a:avLst/>
          </a:prstGeom>
        </p:spPr>
      </p:pic>
    </p:spTree>
    <p:extLst>
      <p:ext uri="{BB962C8B-B14F-4D97-AF65-F5344CB8AC3E}">
        <p14:creationId xmlns:p14="http://schemas.microsoft.com/office/powerpoint/2010/main" val="1147819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APPS DEVELOPMENT</a:t>
            </a:r>
            <a:endParaRPr lang="en-MY" dirty="0"/>
          </a:p>
        </p:txBody>
      </p:sp>
      <p:sp>
        <p:nvSpPr>
          <p:cNvPr id="3" name="Text Placeholder 2"/>
          <p:cNvSpPr>
            <a:spLocks noGrp="1"/>
          </p:cNvSpPr>
          <p:nvPr>
            <p:ph type="body" idx="1"/>
          </p:nvPr>
        </p:nvSpPr>
        <p:spPr/>
        <p:txBody>
          <a:bodyPr/>
          <a:lstStyle/>
          <a:p>
            <a:endParaRPr lang="en-MY"/>
          </a:p>
        </p:txBody>
      </p:sp>
      <p:pic>
        <p:nvPicPr>
          <p:cNvPr id="7" name="Picture 6"/>
          <p:cNvPicPr>
            <a:picLocks noChangeAspect="1"/>
          </p:cNvPicPr>
          <p:nvPr/>
        </p:nvPicPr>
        <p:blipFill>
          <a:blip r:embed="rId2"/>
          <a:stretch>
            <a:fillRect/>
          </a:stretch>
        </p:blipFill>
        <p:spPr>
          <a:xfrm>
            <a:off x="933034" y="2085975"/>
            <a:ext cx="7472412" cy="3996066"/>
          </a:xfrm>
          <a:prstGeom prst="rect">
            <a:avLst/>
          </a:prstGeom>
        </p:spPr>
      </p:pic>
    </p:spTree>
    <p:extLst>
      <p:ext uri="{BB962C8B-B14F-4D97-AF65-F5344CB8AC3E}">
        <p14:creationId xmlns:p14="http://schemas.microsoft.com/office/powerpoint/2010/main" val="11527399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SYSTEM STUDY</a:t>
            </a:r>
            <a:endParaRPr lang="en-MY" dirty="0"/>
          </a:p>
        </p:txBody>
      </p:sp>
      <p:sp>
        <p:nvSpPr>
          <p:cNvPr id="3" name="Text Placeholder 2"/>
          <p:cNvSpPr>
            <a:spLocks noGrp="1"/>
          </p:cNvSpPr>
          <p:nvPr>
            <p:ph type="body" idx="1"/>
          </p:nvPr>
        </p:nvSpPr>
        <p:spPr/>
        <p:txBody>
          <a:bodyPr/>
          <a:lstStyle/>
          <a:p>
            <a:endParaRPr lang="en-MY"/>
          </a:p>
        </p:txBody>
      </p:sp>
      <p:pic>
        <p:nvPicPr>
          <p:cNvPr id="4" name="Picture 3"/>
          <p:cNvPicPr>
            <a:picLocks noChangeAspect="1"/>
          </p:cNvPicPr>
          <p:nvPr/>
        </p:nvPicPr>
        <p:blipFill>
          <a:blip r:embed="rId2"/>
          <a:stretch>
            <a:fillRect/>
          </a:stretch>
        </p:blipFill>
        <p:spPr>
          <a:xfrm>
            <a:off x="568040" y="1785898"/>
            <a:ext cx="8601009" cy="4670319"/>
          </a:xfrm>
          <a:prstGeom prst="rect">
            <a:avLst/>
          </a:prstGeom>
        </p:spPr>
      </p:pic>
    </p:spTree>
    <p:extLst>
      <p:ext uri="{BB962C8B-B14F-4D97-AF65-F5344CB8AC3E}">
        <p14:creationId xmlns:p14="http://schemas.microsoft.com/office/powerpoint/2010/main" val="12228877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25"/>
          <p:cNvSpPr>
            <a:spLocks noGrp="1"/>
          </p:cNvSpPr>
          <p:nvPr>
            <p:ph type="title"/>
          </p:nvPr>
        </p:nvSpPr>
        <p:spPr>
          <a:xfrm>
            <a:off x="758190" y="346390"/>
            <a:ext cx="5307330" cy="535499"/>
          </a:xfrm>
        </p:spPr>
        <p:txBody>
          <a:bodyPr/>
          <a:lstStyle/>
          <a:p>
            <a:r>
              <a:rPr lang="en-US" sz="4400" smtClean="0">
                <a:latin typeface="Century Gothic" panose="020B0502020202020204" pitchFamily="34" charset="0"/>
              </a:rPr>
              <a:t>OUTLINE</a:t>
            </a:r>
            <a:endParaRPr lang="en-US" sz="4400">
              <a:latin typeface="Century Gothic" panose="020B0502020202020204" pitchFamily="34" charset="0"/>
            </a:endParaRPr>
          </a:p>
        </p:txBody>
      </p:sp>
      <p:grpSp>
        <p:nvGrpSpPr>
          <p:cNvPr id="33" name="Group 32"/>
          <p:cNvGrpSpPr/>
          <p:nvPr/>
        </p:nvGrpSpPr>
        <p:grpSpPr>
          <a:xfrm>
            <a:off x="1986455" y="3249019"/>
            <a:ext cx="6260730" cy="1880737"/>
            <a:chOff x="1986455" y="3249019"/>
            <a:chExt cx="6260730" cy="1880737"/>
          </a:xfrm>
        </p:grpSpPr>
        <p:sp>
          <p:nvSpPr>
            <p:cNvPr id="7" name="Chevron 6">
              <a:extLst/>
            </p:cNvPr>
            <p:cNvSpPr/>
            <p:nvPr/>
          </p:nvSpPr>
          <p:spPr bwMode="auto">
            <a:xfrm flipH="1">
              <a:off x="1986455" y="4572543"/>
              <a:ext cx="5357812" cy="557213"/>
            </a:xfrm>
            <a:prstGeom prst="chevron">
              <a:avLst/>
            </a:prstGeom>
            <a:solidFill>
              <a:srgbClr val="66CCFF">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0" name="Chevron 9">
              <a:extLst/>
            </p:cNvPr>
            <p:cNvSpPr/>
            <p:nvPr/>
          </p:nvSpPr>
          <p:spPr bwMode="auto">
            <a:xfrm flipH="1">
              <a:off x="1986455" y="3876716"/>
              <a:ext cx="5357812" cy="557213"/>
            </a:xfrm>
            <a:prstGeom prst="chevron">
              <a:avLst/>
            </a:prstGeom>
            <a:solidFill>
              <a:srgbClr val="92D05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1" name="Chevron 10">
              <a:extLst/>
            </p:cNvPr>
            <p:cNvSpPr/>
            <p:nvPr/>
          </p:nvSpPr>
          <p:spPr bwMode="auto">
            <a:xfrm flipH="1">
              <a:off x="1986455" y="3249019"/>
              <a:ext cx="5357812" cy="557212"/>
            </a:xfrm>
            <a:prstGeom prst="chevron">
              <a:avLst/>
            </a:prstGeom>
            <a:solidFill>
              <a:srgbClr val="00ACA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tx1"/>
                </a:solidFill>
              </a:endParaRPr>
            </a:p>
          </p:txBody>
        </p:sp>
        <p:sp>
          <p:nvSpPr>
            <p:cNvPr id="17" name="TextBox 25"/>
            <p:cNvSpPr txBox="1">
              <a:spLocks noChangeArrowheads="1"/>
            </p:cNvSpPr>
            <p:nvPr/>
          </p:nvSpPr>
          <p:spPr bwMode="auto">
            <a:xfrm>
              <a:off x="2843705" y="3914816"/>
              <a:ext cx="27093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smtClean="0">
                  <a:latin typeface="Gadugi" panose="020B0502040204020203" pitchFamily="34" charset="0"/>
                </a:rPr>
                <a:t>COURSE EVALUATION</a:t>
              </a:r>
              <a:endParaRPr lang="en-US" altLang="en-US" sz="2000" dirty="0">
                <a:latin typeface="Gadugi" panose="020B0502040204020203" pitchFamily="34" charset="0"/>
              </a:endParaRPr>
            </a:p>
          </p:txBody>
        </p:sp>
        <p:sp>
          <p:nvSpPr>
            <p:cNvPr id="21" name="TextBox 26"/>
            <p:cNvSpPr txBox="1">
              <a:spLocks noChangeArrowheads="1"/>
            </p:cNvSpPr>
            <p:nvPr/>
          </p:nvSpPr>
          <p:spPr bwMode="auto">
            <a:xfrm>
              <a:off x="2843705" y="4522718"/>
              <a:ext cx="2419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smtClean="0">
                  <a:latin typeface="Gadugi" panose="020B0502040204020203" pitchFamily="34" charset="0"/>
                </a:rPr>
                <a:t>IMPORTANT DATES</a:t>
              </a:r>
              <a:endParaRPr lang="en-US" altLang="en-US" sz="2000" dirty="0">
                <a:latin typeface="Gadugi" panose="020B0502040204020203" pitchFamily="34" charset="0"/>
              </a:endParaRPr>
            </a:p>
          </p:txBody>
        </p:sp>
        <p:sp>
          <p:nvSpPr>
            <p:cNvPr id="23" name="TextBox 24"/>
            <p:cNvSpPr txBox="1">
              <a:spLocks noChangeArrowheads="1"/>
            </p:cNvSpPr>
            <p:nvPr/>
          </p:nvSpPr>
          <p:spPr bwMode="auto">
            <a:xfrm>
              <a:off x="2831004" y="3293469"/>
              <a:ext cx="54161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GB" altLang="en-US" sz="2000" dirty="0" smtClean="0">
                  <a:latin typeface="Gadugi" panose="020B0502040204020203" pitchFamily="34" charset="0"/>
                </a:rPr>
                <a:t>INDUSTRIAL PROJECT</a:t>
              </a:r>
              <a:endParaRPr lang="en-US" altLang="en-US" sz="2000" dirty="0">
                <a:latin typeface="Gadugi" panose="020B0502040204020203" pitchFamily="34" charset="0"/>
              </a:endParaRPr>
            </a:p>
          </p:txBody>
        </p:sp>
      </p:grpSp>
      <p:pic>
        <p:nvPicPr>
          <p:cNvPr id="25" name="Picture 3" descr="pencil-png-66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8824254">
            <a:off x="-322061" y="2071659"/>
            <a:ext cx="4176048" cy="417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33"/>
          <p:cNvGrpSpPr/>
          <p:nvPr/>
        </p:nvGrpSpPr>
        <p:grpSpPr>
          <a:xfrm>
            <a:off x="1295893" y="3256465"/>
            <a:ext cx="1009157" cy="1940425"/>
            <a:chOff x="1295893" y="3326806"/>
            <a:chExt cx="1009157" cy="1940425"/>
          </a:xfrm>
        </p:grpSpPr>
        <p:sp>
          <p:nvSpPr>
            <p:cNvPr id="14" name="Flowchart: Stored Data 13">
              <a:extLst/>
            </p:cNvPr>
            <p:cNvSpPr/>
            <p:nvPr/>
          </p:nvSpPr>
          <p:spPr bwMode="auto">
            <a:xfrm rot="16200000">
              <a:off x="1476940" y="3145759"/>
              <a:ext cx="612775" cy="974870"/>
            </a:xfrm>
            <a:prstGeom prst="flowChartOnlineStorage">
              <a:avLst/>
            </a:prstGeom>
            <a:solidFill>
              <a:srgbClr val="00ACA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 name="Flowchart: Stored Data 14">
              <a:extLst/>
            </p:cNvPr>
            <p:cNvSpPr/>
            <p:nvPr/>
          </p:nvSpPr>
          <p:spPr bwMode="auto">
            <a:xfrm rot="16200000">
              <a:off x="1484877" y="3805206"/>
              <a:ext cx="612775" cy="958996"/>
            </a:xfrm>
            <a:prstGeom prst="flowChartOnlineStorage">
              <a:avLst/>
            </a:prstGeom>
            <a:solidFill>
              <a:srgbClr val="92D05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Flowchart: Stored Data 19">
              <a:extLst/>
            </p:cNvPr>
            <p:cNvSpPr/>
            <p:nvPr/>
          </p:nvSpPr>
          <p:spPr bwMode="auto">
            <a:xfrm rot="16200000">
              <a:off x="1511546" y="4473727"/>
              <a:ext cx="612775" cy="974233"/>
            </a:xfrm>
            <a:prstGeom prst="flowChartOnlineStorage">
              <a:avLst/>
            </a:prstGeom>
            <a:solidFill>
              <a:srgbClr val="66CCFF">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Tree>
    <p:extLst>
      <p:ext uri="{BB962C8B-B14F-4D97-AF65-F5344CB8AC3E}">
        <p14:creationId xmlns:p14="http://schemas.microsoft.com/office/powerpoint/2010/main" val="2448132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559750"/>
            <a:ext cx="6837218" cy="535499"/>
          </a:xfrm>
        </p:spPr>
        <p:txBody>
          <a:bodyPr/>
          <a:lstStyle/>
          <a:p>
            <a:r>
              <a:rPr lang="en-MY" dirty="0" smtClean="0"/>
              <a:t>Maintenance and Documentation</a:t>
            </a:r>
            <a:endParaRPr lang="en-MY" dirty="0"/>
          </a:p>
        </p:txBody>
      </p:sp>
      <p:sp>
        <p:nvSpPr>
          <p:cNvPr id="3" name="Text Placeholder 2"/>
          <p:cNvSpPr>
            <a:spLocks noGrp="1"/>
          </p:cNvSpPr>
          <p:nvPr>
            <p:ph type="body" idx="1"/>
          </p:nvPr>
        </p:nvSpPr>
        <p:spPr/>
        <p:txBody>
          <a:bodyPr/>
          <a:lstStyle/>
          <a:p>
            <a:endParaRPr lang="en-MY"/>
          </a:p>
        </p:txBody>
      </p:sp>
      <p:pic>
        <p:nvPicPr>
          <p:cNvPr id="4" name="Picture 3"/>
          <p:cNvPicPr>
            <a:picLocks noChangeAspect="1"/>
          </p:cNvPicPr>
          <p:nvPr/>
        </p:nvPicPr>
        <p:blipFill>
          <a:blip r:embed="rId2"/>
          <a:stretch>
            <a:fillRect/>
          </a:stretch>
        </p:blipFill>
        <p:spPr>
          <a:xfrm>
            <a:off x="590550" y="1517904"/>
            <a:ext cx="7999268" cy="4859950"/>
          </a:xfrm>
          <a:prstGeom prst="rect">
            <a:avLst/>
          </a:prstGeom>
        </p:spPr>
      </p:pic>
    </p:spTree>
    <p:extLst>
      <p:ext uri="{BB962C8B-B14F-4D97-AF65-F5344CB8AC3E}">
        <p14:creationId xmlns:p14="http://schemas.microsoft.com/office/powerpoint/2010/main" val="3279035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364" y="1071781"/>
            <a:ext cx="8797636" cy="5314950"/>
          </a:xfrm>
          <a:prstGeom prst="rect">
            <a:avLst/>
          </a:prstGeom>
        </p:spPr>
      </p:pic>
      <p:sp>
        <p:nvSpPr>
          <p:cNvPr id="3" name="TextBox 2"/>
          <p:cNvSpPr txBox="1"/>
          <p:nvPr/>
        </p:nvSpPr>
        <p:spPr>
          <a:xfrm>
            <a:off x="787866" y="450376"/>
            <a:ext cx="5492209" cy="523220"/>
          </a:xfrm>
          <a:prstGeom prst="rect">
            <a:avLst/>
          </a:prstGeom>
          <a:noFill/>
        </p:spPr>
        <p:txBody>
          <a:bodyPr wrap="none" rtlCol="0">
            <a:spAutoFit/>
          </a:bodyPr>
          <a:lstStyle/>
          <a:p>
            <a:r>
              <a:rPr lang="en-US" sz="2800" b="1" dirty="0" smtClean="0">
                <a:solidFill>
                  <a:schemeClr val="bg1"/>
                </a:solidFill>
              </a:rPr>
              <a:t>TECHNICAL REPORT FORMAT</a:t>
            </a:r>
            <a:endParaRPr lang="ms-MY" sz="2800" b="1" dirty="0">
              <a:solidFill>
                <a:schemeClr val="bg1"/>
              </a:solidFill>
            </a:endParaRPr>
          </a:p>
        </p:txBody>
      </p:sp>
    </p:spTree>
    <p:extLst>
      <p:ext uri="{BB962C8B-B14F-4D97-AF65-F5344CB8AC3E}">
        <p14:creationId xmlns:p14="http://schemas.microsoft.com/office/powerpoint/2010/main" val="29238111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8873" y="1052736"/>
            <a:ext cx="8547049" cy="3888432"/>
          </a:xfrm>
          <a:prstGeom prst="rect">
            <a:avLst/>
          </a:prstGeom>
        </p:spPr>
      </p:pic>
      <p:pic>
        <p:nvPicPr>
          <p:cNvPr id="3" name="Picture 2"/>
          <p:cNvPicPr>
            <a:picLocks noChangeAspect="1"/>
          </p:cNvPicPr>
          <p:nvPr/>
        </p:nvPicPr>
        <p:blipFill>
          <a:blip r:embed="rId3"/>
          <a:stretch>
            <a:fillRect/>
          </a:stretch>
        </p:blipFill>
        <p:spPr>
          <a:xfrm>
            <a:off x="678872" y="4941168"/>
            <a:ext cx="8465128" cy="847725"/>
          </a:xfrm>
          <a:prstGeom prst="rect">
            <a:avLst/>
          </a:prstGeom>
        </p:spPr>
      </p:pic>
    </p:spTree>
    <p:extLst>
      <p:ext uri="{BB962C8B-B14F-4D97-AF65-F5344CB8AC3E}">
        <p14:creationId xmlns:p14="http://schemas.microsoft.com/office/powerpoint/2010/main" val="23312015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4909" y="985837"/>
            <a:ext cx="8492836" cy="5356363"/>
          </a:xfrm>
          <a:prstGeom prst="rect">
            <a:avLst/>
          </a:prstGeom>
        </p:spPr>
      </p:pic>
    </p:spTree>
    <p:extLst>
      <p:ext uri="{BB962C8B-B14F-4D97-AF65-F5344CB8AC3E}">
        <p14:creationId xmlns:p14="http://schemas.microsoft.com/office/powerpoint/2010/main" val="15599749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5523" y="1124744"/>
            <a:ext cx="8769932" cy="3666102"/>
          </a:xfrm>
          <a:prstGeom prst="rect">
            <a:avLst/>
          </a:prstGeom>
        </p:spPr>
      </p:pic>
      <p:pic>
        <p:nvPicPr>
          <p:cNvPr id="3" name="Picture 2"/>
          <p:cNvPicPr>
            <a:picLocks noChangeAspect="1"/>
          </p:cNvPicPr>
          <p:nvPr/>
        </p:nvPicPr>
        <p:blipFill>
          <a:blip r:embed="rId3"/>
          <a:stretch>
            <a:fillRect/>
          </a:stretch>
        </p:blipFill>
        <p:spPr>
          <a:xfrm>
            <a:off x="235523" y="3933056"/>
            <a:ext cx="8769933" cy="2259926"/>
          </a:xfrm>
          <a:prstGeom prst="rect">
            <a:avLst/>
          </a:prstGeom>
        </p:spPr>
      </p:pic>
    </p:spTree>
    <p:extLst>
      <p:ext uri="{BB962C8B-B14F-4D97-AF65-F5344CB8AC3E}">
        <p14:creationId xmlns:p14="http://schemas.microsoft.com/office/powerpoint/2010/main" val="4687091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0945" y="1171575"/>
            <a:ext cx="8686800" cy="5108240"/>
          </a:xfrm>
          <a:prstGeom prst="rect">
            <a:avLst/>
          </a:prstGeom>
        </p:spPr>
      </p:pic>
    </p:spTree>
    <p:extLst>
      <p:ext uri="{BB962C8B-B14F-4D97-AF65-F5344CB8AC3E}">
        <p14:creationId xmlns:p14="http://schemas.microsoft.com/office/powerpoint/2010/main" val="12310579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116" y="172048"/>
            <a:ext cx="8839200" cy="1957337"/>
          </a:xfrm>
          <a:prstGeom prst="rect">
            <a:avLst/>
          </a:prstGeom>
        </p:spPr>
      </p:pic>
      <p:pic>
        <p:nvPicPr>
          <p:cNvPr id="4" name="Picture 3"/>
          <p:cNvPicPr>
            <a:picLocks noChangeAspect="1"/>
          </p:cNvPicPr>
          <p:nvPr/>
        </p:nvPicPr>
        <p:blipFill>
          <a:blip r:embed="rId3"/>
          <a:stretch>
            <a:fillRect/>
          </a:stretch>
        </p:blipFill>
        <p:spPr>
          <a:xfrm>
            <a:off x="180116" y="1938481"/>
            <a:ext cx="8839200" cy="3229264"/>
          </a:xfrm>
          <a:prstGeom prst="rect">
            <a:avLst/>
          </a:prstGeom>
        </p:spPr>
      </p:pic>
      <p:pic>
        <p:nvPicPr>
          <p:cNvPr id="3" name="Picture 2"/>
          <p:cNvPicPr>
            <a:picLocks noChangeAspect="1"/>
          </p:cNvPicPr>
          <p:nvPr/>
        </p:nvPicPr>
        <p:blipFill>
          <a:blip r:embed="rId4"/>
          <a:stretch>
            <a:fillRect/>
          </a:stretch>
        </p:blipFill>
        <p:spPr>
          <a:xfrm>
            <a:off x="180116" y="5181162"/>
            <a:ext cx="8839199" cy="1496729"/>
          </a:xfrm>
          <a:prstGeom prst="rect">
            <a:avLst/>
          </a:prstGeom>
        </p:spPr>
      </p:pic>
    </p:spTree>
    <p:extLst>
      <p:ext uri="{BB962C8B-B14F-4D97-AF65-F5344CB8AC3E}">
        <p14:creationId xmlns:p14="http://schemas.microsoft.com/office/powerpoint/2010/main" val="18686349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7150" y="-211874"/>
            <a:ext cx="6814026" cy="4188129"/>
          </a:xfrm>
          <a:prstGeom prst="rect">
            <a:avLst/>
          </a:prstGeom>
        </p:spPr>
      </p:pic>
      <p:sp>
        <p:nvSpPr>
          <p:cNvPr id="3" name="TextBox 2"/>
          <p:cNvSpPr txBox="1"/>
          <p:nvPr/>
        </p:nvSpPr>
        <p:spPr>
          <a:xfrm>
            <a:off x="1973766" y="5943600"/>
            <a:ext cx="2640466" cy="307777"/>
          </a:xfrm>
          <a:prstGeom prst="rect">
            <a:avLst/>
          </a:prstGeom>
          <a:noFill/>
        </p:spPr>
        <p:txBody>
          <a:bodyPr wrap="none" rtlCol="0">
            <a:spAutoFit/>
          </a:bodyPr>
          <a:lstStyle/>
          <a:p>
            <a:r>
              <a:rPr lang="en-MY" dirty="0" smtClean="0"/>
              <a:t>Number of pages : 20 – 30 </a:t>
            </a:r>
            <a:r>
              <a:rPr lang="en-MY" dirty="0" err="1" smtClean="0"/>
              <a:t>pgs</a:t>
            </a:r>
            <a:endParaRPr lang="en-MY" dirty="0"/>
          </a:p>
        </p:txBody>
      </p:sp>
      <p:pic>
        <p:nvPicPr>
          <p:cNvPr id="4" name="Picture 3"/>
          <p:cNvPicPr>
            <a:picLocks noChangeAspect="1"/>
          </p:cNvPicPr>
          <p:nvPr/>
        </p:nvPicPr>
        <p:blipFill>
          <a:blip r:embed="rId3"/>
          <a:stretch>
            <a:fillRect/>
          </a:stretch>
        </p:blipFill>
        <p:spPr>
          <a:xfrm>
            <a:off x="857150" y="3457575"/>
            <a:ext cx="7267575" cy="2486025"/>
          </a:xfrm>
          <a:prstGeom prst="rect">
            <a:avLst/>
          </a:prstGeom>
        </p:spPr>
      </p:pic>
    </p:spTree>
    <p:extLst>
      <p:ext uri="{BB962C8B-B14F-4D97-AF65-F5344CB8AC3E}">
        <p14:creationId xmlns:p14="http://schemas.microsoft.com/office/powerpoint/2010/main" val="3635241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MY" dirty="0" smtClean="0"/>
              <a:t>COURSE EVALUATION</a:t>
            </a:r>
            <a:endParaRPr lang="en-MY" dirty="0"/>
          </a:p>
        </p:txBody>
      </p:sp>
    </p:spTree>
    <p:extLst>
      <p:ext uri="{BB962C8B-B14F-4D97-AF65-F5344CB8AC3E}">
        <p14:creationId xmlns:p14="http://schemas.microsoft.com/office/powerpoint/2010/main" val="13401105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08944530"/>
              </p:ext>
            </p:extLst>
          </p:nvPr>
        </p:nvGraphicFramePr>
        <p:xfrm>
          <a:off x="0" y="1607571"/>
          <a:ext cx="9143999" cy="4634751"/>
        </p:xfrm>
        <a:graphic>
          <a:graphicData uri="http://schemas.openxmlformats.org/drawingml/2006/table">
            <a:tbl>
              <a:tblPr firstRow="1" bandRow="1">
                <a:tableStyleId>{5C22544A-7EE6-4342-B048-85BDC9FD1C3A}</a:tableStyleId>
              </a:tblPr>
              <a:tblGrid>
                <a:gridCol w="1558212">
                  <a:extLst>
                    <a:ext uri="{9D8B030D-6E8A-4147-A177-3AD203B41FA5}">
                      <a16:colId xmlns:a16="http://schemas.microsoft.com/office/drawing/2014/main" val="20000"/>
                    </a:ext>
                  </a:extLst>
                </a:gridCol>
                <a:gridCol w="2696547">
                  <a:extLst>
                    <a:ext uri="{9D8B030D-6E8A-4147-A177-3AD203B41FA5}">
                      <a16:colId xmlns:a16="http://schemas.microsoft.com/office/drawing/2014/main" val="20001"/>
                    </a:ext>
                  </a:extLst>
                </a:gridCol>
                <a:gridCol w="1709848">
                  <a:extLst>
                    <a:ext uri="{9D8B030D-6E8A-4147-A177-3AD203B41FA5}">
                      <a16:colId xmlns:a16="http://schemas.microsoft.com/office/drawing/2014/main" val="20002"/>
                    </a:ext>
                  </a:extLst>
                </a:gridCol>
                <a:gridCol w="1589696">
                  <a:extLst>
                    <a:ext uri="{9D8B030D-6E8A-4147-A177-3AD203B41FA5}">
                      <a16:colId xmlns:a16="http://schemas.microsoft.com/office/drawing/2014/main" val="20003"/>
                    </a:ext>
                  </a:extLst>
                </a:gridCol>
                <a:gridCol w="1589696">
                  <a:extLst>
                    <a:ext uri="{9D8B030D-6E8A-4147-A177-3AD203B41FA5}">
                      <a16:colId xmlns:a16="http://schemas.microsoft.com/office/drawing/2014/main" val="20004"/>
                    </a:ext>
                  </a:extLst>
                </a:gridCol>
              </a:tblGrid>
              <a:tr h="380858">
                <a:tc>
                  <a:txBody>
                    <a:bodyPr/>
                    <a:lstStyle/>
                    <a:p>
                      <a:pPr algn="ctr"/>
                      <a:r>
                        <a:rPr lang="en-US" sz="1400" dirty="0" smtClean="0">
                          <a:latin typeface="Century Gothic" panose="020B0502020202020204" pitchFamily="34" charset="0"/>
                        </a:rPr>
                        <a:t>TRACK</a:t>
                      </a:r>
                      <a:endParaRPr lang="ms-MY" sz="1400" dirty="0">
                        <a:latin typeface="Century Gothic" panose="020B0502020202020204" pitchFamily="34" charset="0"/>
                      </a:endParaRPr>
                    </a:p>
                  </a:txBody>
                  <a:tcPr marL="68580" marR="68580" marT="34290" marB="34290"/>
                </a:tc>
                <a:tc>
                  <a:txBody>
                    <a:bodyPr/>
                    <a:lstStyle/>
                    <a:p>
                      <a:pPr algn="ctr"/>
                      <a:r>
                        <a:rPr lang="en-US" sz="1400" smtClean="0">
                          <a:latin typeface="Century Gothic" panose="020B0502020202020204" pitchFamily="34" charset="0"/>
                        </a:rPr>
                        <a:t>CONTENTS </a:t>
                      </a:r>
                      <a:endParaRPr lang="ms-MY" sz="1400" dirty="0">
                        <a:latin typeface="Century Gothic" panose="020B0502020202020204" pitchFamily="34" charset="0"/>
                      </a:endParaRPr>
                    </a:p>
                  </a:txBody>
                  <a:tcPr marL="68580" marR="68580" marT="34290" marB="34290"/>
                </a:tc>
                <a:tc>
                  <a:txBody>
                    <a:bodyPr/>
                    <a:lstStyle/>
                    <a:p>
                      <a:pPr algn="ctr"/>
                      <a:r>
                        <a:rPr lang="en-US" sz="1400" smtClean="0">
                          <a:latin typeface="Century Gothic" panose="020B0502020202020204" pitchFamily="34" charset="0"/>
                        </a:rPr>
                        <a:t>EVALUATOR</a:t>
                      </a:r>
                      <a:endParaRPr lang="ms-MY" sz="1400" dirty="0">
                        <a:latin typeface="Century Gothic" panose="020B0502020202020204" pitchFamily="34" charset="0"/>
                      </a:endParaRPr>
                    </a:p>
                  </a:txBody>
                  <a:tcPr marL="68580" marR="68580" marT="34290" marB="34290"/>
                </a:tc>
                <a:tc>
                  <a:txBody>
                    <a:bodyPr/>
                    <a:lstStyle/>
                    <a:p>
                      <a:pPr algn="ctr"/>
                      <a:r>
                        <a:rPr lang="en-US" sz="1400" smtClean="0">
                          <a:latin typeface="Century Gothic" panose="020B0502020202020204" pitchFamily="34" charset="0"/>
                        </a:rPr>
                        <a:t>MARKS </a:t>
                      </a:r>
                      <a:r>
                        <a:rPr lang="en-US" sz="1400" dirty="0" smtClean="0">
                          <a:latin typeface="Century Gothic" panose="020B0502020202020204" pitchFamily="34" charset="0"/>
                        </a:rPr>
                        <a:t>(%)</a:t>
                      </a:r>
                      <a:endParaRPr lang="ms-MY" sz="1400" dirty="0">
                        <a:latin typeface="Century Gothic" panose="020B0502020202020204" pitchFamily="34" charset="0"/>
                      </a:endParaRPr>
                    </a:p>
                  </a:txBody>
                  <a:tcPr marL="68580" marR="68580" marT="34290" marB="34290"/>
                </a:tc>
                <a:tc>
                  <a:txBody>
                    <a:bodyPr/>
                    <a:lstStyle/>
                    <a:p>
                      <a:pPr algn="ctr"/>
                      <a:r>
                        <a:rPr lang="en-US" sz="1400" smtClean="0">
                          <a:latin typeface="Century Gothic" panose="020B0502020202020204" pitchFamily="34" charset="0"/>
                        </a:rPr>
                        <a:t>STATUS </a:t>
                      </a:r>
                      <a:endParaRPr lang="ms-MY" sz="1400" dirty="0">
                        <a:latin typeface="Century Gothic" panose="020B0502020202020204" pitchFamily="34" charset="0"/>
                      </a:endParaRPr>
                    </a:p>
                  </a:txBody>
                  <a:tcPr marL="68580" marR="68580" marT="34290" marB="34290"/>
                </a:tc>
                <a:extLst>
                  <a:ext uri="{0D108BD9-81ED-4DB2-BD59-A6C34878D82A}">
                    <a16:rowId xmlns:a16="http://schemas.microsoft.com/office/drawing/2014/main" val="10000"/>
                  </a:ext>
                </a:extLst>
              </a:tr>
              <a:tr h="782583">
                <a:tc rowSpan="4">
                  <a:txBody>
                    <a:bodyPr/>
                    <a:lstStyle/>
                    <a:p>
                      <a:pPr algn="ctr"/>
                      <a:r>
                        <a:rPr lang="en-US" sz="1400" b="1" dirty="0" smtClean="0">
                          <a:latin typeface="Century Gothic" panose="020B0502020202020204" pitchFamily="34" charset="0"/>
                        </a:rPr>
                        <a:t>INDUSTRIAL READINESS </a:t>
                      </a:r>
                    </a:p>
                    <a:p>
                      <a:pPr algn="ctr"/>
                      <a:r>
                        <a:rPr lang="en-US" sz="1400" b="1" dirty="0" smtClean="0">
                          <a:latin typeface="Century Gothic" panose="020B0502020202020204" pitchFamily="34" charset="0"/>
                        </a:rPr>
                        <a:t>&amp;</a:t>
                      </a:r>
                    </a:p>
                    <a:p>
                      <a:pPr algn="ctr"/>
                      <a:r>
                        <a:rPr lang="en-US" sz="1400" b="1" dirty="0" smtClean="0">
                          <a:latin typeface="Century Gothic" panose="020B0502020202020204" pitchFamily="34" charset="0"/>
                        </a:rPr>
                        <a:t>RESEARCH</a:t>
                      </a:r>
                      <a:endParaRPr lang="ms-MY" sz="1400" b="1" dirty="0">
                        <a:latin typeface="Century Gothic" panose="020B0502020202020204" pitchFamily="34" charset="0"/>
                      </a:endParaRPr>
                    </a:p>
                  </a:txBody>
                  <a:tcPr marL="68580" marR="68580" marT="34290" marB="34290" anchor="ctr"/>
                </a:tc>
                <a:tc>
                  <a:txBody>
                    <a:bodyPr/>
                    <a:lstStyle/>
                    <a:p>
                      <a:r>
                        <a:rPr lang="en-US" sz="1400" dirty="0" smtClean="0">
                          <a:latin typeface="Century Gothic" panose="020B0502020202020204" pitchFamily="34" charset="0"/>
                        </a:rPr>
                        <a:t>Industrial Training(TTTT4056)</a:t>
                      </a:r>
                    </a:p>
                    <a:p>
                      <a:pPr marL="342900" indent="-342900">
                        <a:buAutoNum type="arabicPeriod"/>
                      </a:pPr>
                      <a:r>
                        <a:rPr lang="en-US" sz="1400" baseline="0" dirty="0" smtClean="0">
                          <a:latin typeface="Century Gothic" panose="020B0502020202020204" pitchFamily="34" charset="0"/>
                        </a:rPr>
                        <a:t>Logbook</a:t>
                      </a:r>
                    </a:p>
                    <a:p>
                      <a:pPr marL="342900" indent="-342900">
                        <a:buAutoNum type="arabicPeriod"/>
                      </a:pPr>
                      <a:r>
                        <a:rPr lang="en-US" sz="1400" baseline="0" dirty="0" smtClean="0">
                          <a:latin typeface="Century Gothic" panose="020B0502020202020204" pitchFamily="34" charset="0"/>
                        </a:rPr>
                        <a:t>Performance Evaluation</a:t>
                      </a:r>
                      <a:endParaRPr lang="ms-MY" sz="1400" dirty="0">
                        <a:latin typeface="Century Gothic" panose="020B0502020202020204" pitchFamily="34" charset="0"/>
                      </a:endParaRPr>
                    </a:p>
                  </a:txBody>
                  <a:tcPr marL="68580" marR="68580" marT="34290" marB="34290"/>
                </a:tc>
                <a:tc>
                  <a:txBody>
                    <a:bodyPr/>
                    <a:lstStyle/>
                    <a:p>
                      <a:pPr algn="ctr"/>
                      <a:r>
                        <a:rPr lang="en-US" sz="1400" baseline="0" dirty="0" smtClean="0">
                          <a:latin typeface="Century Gothic" panose="020B0502020202020204" pitchFamily="34" charset="0"/>
                        </a:rPr>
                        <a:t>Industrial Supervisor</a:t>
                      </a:r>
                      <a:endParaRPr lang="ms-MY" sz="1400" dirty="0">
                        <a:latin typeface="Century Gothic" panose="020B0502020202020204" pitchFamily="34" charset="0"/>
                      </a:endParaRPr>
                    </a:p>
                  </a:txBody>
                  <a:tcPr marL="68580" marR="68580" marT="34290" marB="34290"/>
                </a:tc>
                <a:tc>
                  <a:txBody>
                    <a:bodyPr/>
                    <a:lstStyle/>
                    <a:p>
                      <a:pPr algn="ctr"/>
                      <a:endParaRPr lang="en-US" sz="1400" dirty="0" smtClean="0">
                        <a:latin typeface="Century Gothic" panose="020B0502020202020204" pitchFamily="34" charset="0"/>
                      </a:endParaRPr>
                    </a:p>
                    <a:p>
                      <a:pPr algn="ctr"/>
                      <a:r>
                        <a:rPr lang="en-US" sz="1400" dirty="0" smtClean="0">
                          <a:latin typeface="Century Gothic" panose="020B0502020202020204" pitchFamily="34" charset="0"/>
                        </a:rPr>
                        <a:t>40</a:t>
                      </a:r>
                    </a:p>
                    <a:p>
                      <a:pPr algn="ctr"/>
                      <a:r>
                        <a:rPr lang="en-US" sz="1400" dirty="0" smtClean="0">
                          <a:latin typeface="Century Gothic" panose="020B0502020202020204" pitchFamily="34" charset="0"/>
                        </a:rPr>
                        <a:t>60</a:t>
                      </a:r>
                      <a:endParaRPr lang="ms-MY" sz="1400" dirty="0">
                        <a:latin typeface="Century Gothic" panose="020B0502020202020204" pitchFamily="34" charset="0"/>
                      </a:endParaRPr>
                    </a:p>
                  </a:txBody>
                  <a:tcPr marL="68580" marR="68580" marT="34290" marB="34290"/>
                </a:tc>
                <a:tc>
                  <a:txBody>
                    <a:bodyPr/>
                    <a:lstStyle/>
                    <a:p>
                      <a:pPr algn="ctr"/>
                      <a:endParaRPr lang="en-US" sz="1400" dirty="0" smtClean="0">
                        <a:latin typeface="Century Gothic" panose="020B0502020202020204" pitchFamily="34" charset="0"/>
                      </a:endParaRPr>
                    </a:p>
                    <a:p>
                      <a:pPr algn="ctr"/>
                      <a:r>
                        <a:rPr lang="en-US" sz="1400" smtClean="0">
                          <a:latin typeface="Century Gothic" panose="020B0502020202020204" pitchFamily="34" charset="0"/>
                        </a:rPr>
                        <a:t>PASS/FAIL</a:t>
                      </a:r>
                      <a:endParaRPr lang="ms-MY" sz="1400" dirty="0">
                        <a:latin typeface="Century Gothic" panose="020B0502020202020204" pitchFamily="34" charset="0"/>
                      </a:endParaRPr>
                    </a:p>
                  </a:txBody>
                  <a:tcPr marL="68580" marR="68580" marT="34290" marB="34290"/>
                </a:tc>
                <a:extLst>
                  <a:ext uri="{0D108BD9-81ED-4DB2-BD59-A6C34878D82A}">
                    <a16:rowId xmlns:a16="http://schemas.microsoft.com/office/drawing/2014/main" val="10001"/>
                  </a:ext>
                </a:extLst>
              </a:tr>
              <a:tr h="380858">
                <a:tc vMerge="1">
                  <a:txBody>
                    <a:bodyPr/>
                    <a:lstStyle/>
                    <a:p>
                      <a:endParaRPr lang="ms-MY" dirty="0"/>
                    </a:p>
                  </a:txBody>
                  <a:tcPr/>
                </a:tc>
                <a:tc>
                  <a:txBody>
                    <a:bodyPr/>
                    <a:lstStyle/>
                    <a:p>
                      <a:pPr algn="r"/>
                      <a:r>
                        <a:rPr lang="en-US" sz="1400" smtClean="0">
                          <a:latin typeface="Century Gothic" panose="020B0502020202020204" pitchFamily="34" charset="0"/>
                        </a:rPr>
                        <a:t>TOTAL</a:t>
                      </a:r>
                      <a:endParaRPr lang="ms-MY" sz="1400" dirty="0">
                        <a:latin typeface="Century Gothic" panose="020B0502020202020204" pitchFamily="34" charset="0"/>
                      </a:endParaRPr>
                    </a:p>
                  </a:txBody>
                  <a:tcPr marL="68580" marR="68580" marT="34290" marB="34290"/>
                </a:tc>
                <a:tc>
                  <a:txBody>
                    <a:bodyPr/>
                    <a:lstStyle/>
                    <a:p>
                      <a:endParaRPr lang="ms-MY" sz="1400" dirty="0">
                        <a:latin typeface="Century Gothic" panose="020B0502020202020204" pitchFamily="34" charset="0"/>
                      </a:endParaRPr>
                    </a:p>
                  </a:txBody>
                  <a:tcPr marL="68580" marR="68580" marT="34290" marB="34290"/>
                </a:tc>
                <a:tc>
                  <a:txBody>
                    <a:bodyPr/>
                    <a:lstStyle/>
                    <a:p>
                      <a:pPr algn="ctr"/>
                      <a:r>
                        <a:rPr lang="en-US" sz="1400" dirty="0" smtClean="0">
                          <a:latin typeface="Century Gothic" panose="020B0502020202020204" pitchFamily="34" charset="0"/>
                        </a:rPr>
                        <a:t>100</a:t>
                      </a:r>
                      <a:endParaRPr lang="ms-MY" sz="1400" dirty="0">
                        <a:latin typeface="Century Gothic" panose="020B0502020202020204" pitchFamily="34" charset="0"/>
                      </a:endParaRPr>
                    </a:p>
                  </a:txBody>
                  <a:tcPr marL="68580" marR="68580" marT="34290" marB="34290"/>
                </a:tc>
                <a:tc>
                  <a:txBody>
                    <a:bodyPr/>
                    <a:lstStyle/>
                    <a:p>
                      <a:pPr algn="ctr"/>
                      <a:endParaRPr lang="ms-MY" sz="1400" dirty="0">
                        <a:latin typeface="Century Gothic" panose="020B0502020202020204" pitchFamily="34" charset="0"/>
                      </a:endParaRPr>
                    </a:p>
                  </a:txBody>
                  <a:tcPr marL="68580" marR="68580" marT="34290" marB="34290"/>
                </a:tc>
                <a:extLst>
                  <a:ext uri="{0D108BD9-81ED-4DB2-BD59-A6C34878D82A}">
                    <a16:rowId xmlns:a16="http://schemas.microsoft.com/office/drawing/2014/main" val="10002"/>
                  </a:ext>
                </a:extLst>
              </a:tr>
              <a:tr h="1050853">
                <a:tc vMerge="1">
                  <a:txBody>
                    <a:bodyPr/>
                    <a:lstStyle/>
                    <a:p>
                      <a:endParaRPr lang="ms-MY" dirty="0"/>
                    </a:p>
                  </a:txBody>
                  <a:tcPr/>
                </a:tc>
                <a:tc>
                  <a:txBody>
                    <a:bodyPr/>
                    <a:lstStyle/>
                    <a:p>
                      <a:r>
                        <a:rPr lang="en-US" sz="1400" baseline="0" dirty="0" smtClean="0">
                          <a:latin typeface="Century Gothic" panose="020B0502020202020204" pitchFamily="34" charset="0"/>
                        </a:rPr>
                        <a:t>Industrial Project (TTTT4076)</a:t>
                      </a:r>
                    </a:p>
                    <a:p>
                      <a:pPr marL="342900" indent="-342900">
                        <a:buAutoNum type="arabicPeriod"/>
                      </a:pPr>
                      <a:r>
                        <a:rPr lang="en-US" sz="1400" dirty="0" smtClean="0">
                          <a:latin typeface="Century Gothic" panose="020B0502020202020204" pitchFamily="34" charset="0"/>
                        </a:rPr>
                        <a:t>Progress Assessment</a:t>
                      </a:r>
                    </a:p>
                    <a:p>
                      <a:pPr marL="342900" indent="-342900">
                        <a:buAutoNum type="arabicPeriod"/>
                      </a:pPr>
                      <a:r>
                        <a:rPr lang="en-US" sz="1400" dirty="0" smtClean="0">
                          <a:latin typeface="Century Gothic" panose="020B0502020202020204" pitchFamily="34" charset="0"/>
                        </a:rPr>
                        <a:t>Technical Report</a:t>
                      </a:r>
                    </a:p>
                    <a:p>
                      <a:pPr marL="342900" indent="-342900">
                        <a:buAutoNum type="arabicPeriod"/>
                      </a:pPr>
                      <a:r>
                        <a:rPr lang="en-US" sz="1400" dirty="0" smtClean="0">
                          <a:latin typeface="Century Gothic" panose="020B0502020202020204" pitchFamily="34" charset="0"/>
                        </a:rPr>
                        <a:t>Poster Presentation (KLIK)</a:t>
                      </a:r>
                      <a:endParaRPr lang="ms-MY" sz="1400" dirty="0">
                        <a:latin typeface="Century Gothic" panose="020B0502020202020204" pitchFamily="34" charset="0"/>
                      </a:endParaRPr>
                    </a:p>
                  </a:txBody>
                  <a:tcPr marL="68580" marR="68580" marT="34290" marB="34290"/>
                </a:tc>
                <a:tc>
                  <a:txBody>
                    <a:bodyPr/>
                    <a:lstStyle/>
                    <a:p>
                      <a:r>
                        <a:rPr lang="en-US" sz="1400" dirty="0" smtClean="0">
                          <a:latin typeface="Century Gothic" panose="020B0502020202020204" pitchFamily="34" charset="0"/>
                        </a:rPr>
                        <a:t>Faculty</a:t>
                      </a:r>
                      <a:r>
                        <a:rPr lang="en-US" sz="1400" baseline="0" dirty="0" smtClean="0">
                          <a:latin typeface="Century Gothic" panose="020B0502020202020204" pitchFamily="34" charset="0"/>
                        </a:rPr>
                        <a:t> Supervisor</a:t>
                      </a:r>
                      <a:endParaRPr lang="ms-MY" sz="1400" dirty="0">
                        <a:latin typeface="Century Gothic" panose="020B0502020202020204" pitchFamily="34" charset="0"/>
                      </a:endParaRPr>
                    </a:p>
                  </a:txBody>
                  <a:tcPr marL="68580" marR="68580" marT="34290" marB="34290"/>
                </a:tc>
                <a:tc>
                  <a:txBody>
                    <a:bodyPr/>
                    <a:lstStyle/>
                    <a:p>
                      <a:pPr algn="ctr"/>
                      <a:endParaRPr lang="en-US" sz="1400" dirty="0" smtClean="0">
                        <a:latin typeface="Century Gothic" panose="020B0502020202020204" pitchFamily="34" charset="0"/>
                      </a:endParaRPr>
                    </a:p>
                    <a:p>
                      <a:pPr algn="ctr"/>
                      <a:r>
                        <a:rPr lang="en-US" sz="1400" dirty="0" smtClean="0">
                          <a:latin typeface="Century Gothic" panose="020B0502020202020204" pitchFamily="34" charset="0"/>
                        </a:rPr>
                        <a:t>20</a:t>
                      </a:r>
                    </a:p>
                    <a:p>
                      <a:pPr algn="ctr"/>
                      <a:r>
                        <a:rPr lang="en-US" sz="1400" dirty="0" smtClean="0">
                          <a:latin typeface="Century Gothic" panose="020B0502020202020204" pitchFamily="34" charset="0"/>
                        </a:rPr>
                        <a:t>50</a:t>
                      </a:r>
                    </a:p>
                    <a:p>
                      <a:pPr algn="ctr"/>
                      <a:r>
                        <a:rPr lang="en-US" sz="1400" dirty="0" smtClean="0">
                          <a:latin typeface="Century Gothic" panose="020B0502020202020204" pitchFamily="34" charset="0"/>
                        </a:rPr>
                        <a:t>30</a:t>
                      </a:r>
                    </a:p>
                  </a:txBody>
                  <a:tcPr marL="68580" marR="68580" marT="34290" marB="34290"/>
                </a:tc>
                <a:tc>
                  <a:txBody>
                    <a:bodyPr/>
                    <a:lstStyle/>
                    <a:p>
                      <a:pPr algn="ctr"/>
                      <a:endParaRPr lang="en-US" sz="1400" dirty="0" smtClean="0">
                        <a:latin typeface="Century Gothic" panose="020B0502020202020204" pitchFamily="34" charset="0"/>
                      </a:endParaRPr>
                    </a:p>
                    <a:p>
                      <a:pPr algn="ctr"/>
                      <a:r>
                        <a:rPr lang="en-US" sz="1400" dirty="0" smtClean="0">
                          <a:latin typeface="Century Gothic" panose="020B0502020202020204" pitchFamily="34" charset="0"/>
                        </a:rPr>
                        <a:t>GRADE</a:t>
                      </a:r>
                    </a:p>
                    <a:p>
                      <a:pPr algn="ctr"/>
                      <a:r>
                        <a:rPr lang="en-US" sz="1400" dirty="0" smtClean="0">
                          <a:latin typeface="Century Gothic" panose="020B0502020202020204" pitchFamily="34" charset="0"/>
                        </a:rPr>
                        <a:t>A-E</a:t>
                      </a:r>
                    </a:p>
                  </a:txBody>
                  <a:tcPr marL="68580" marR="68580" marT="34290" marB="34290"/>
                </a:tc>
                <a:extLst>
                  <a:ext uri="{0D108BD9-81ED-4DB2-BD59-A6C34878D82A}">
                    <a16:rowId xmlns:a16="http://schemas.microsoft.com/office/drawing/2014/main" val="10003"/>
                  </a:ext>
                </a:extLst>
              </a:tr>
              <a:tr h="380858">
                <a:tc vMerge="1">
                  <a:txBody>
                    <a:bodyPr/>
                    <a:lstStyle/>
                    <a:p>
                      <a:endParaRPr lang="ms-MY" dirty="0"/>
                    </a:p>
                  </a:txBody>
                  <a:tcPr/>
                </a:tc>
                <a:tc>
                  <a:txBody>
                    <a:bodyPr/>
                    <a:lstStyle/>
                    <a:p>
                      <a:pPr marL="0" indent="0" algn="r">
                        <a:buNone/>
                      </a:pPr>
                      <a:r>
                        <a:rPr lang="en-US" sz="1400" smtClean="0">
                          <a:latin typeface="Century Gothic" panose="020B0502020202020204" pitchFamily="34" charset="0"/>
                        </a:rPr>
                        <a:t>TOTAL</a:t>
                      </a:r>
                      <a:endParaRPr lang="ms-MY" sz="1400" dirty="0">
                        <a:latin typeface="Century Gothic" panose="020B0502020202020204" pitchFamily="34" charset="0"/>
                      </a:endParaRPr>
                    </a:p>
                  </a:txBody>
                  <a:tcPr marL="68580" marR="68580" marT="34290" marB="34290"/>
                </a:tc>
                <a:tc>
                  <a:txBody>
                    <a:bodyPr/>
                    <a:lstStyle/>
                    <a:p>
                      <a:endParaRPr lang="ms-MY" sz="1400" dirty="0">
                        <a:latin typeface="Century Gothic" panose="020B0502020202020204" pitchFamily="34" charset="0"/>
                      </a:endParaRPr>
                    </a:p>
                  </a:txBody>
                  <a:tcPr marL="68580" marR="68580" marT="34290" marB="34290"/>
                </a:tc>
                <a:tc>
                  <a:txBody>
                    <a:bodyPr/>
                    <a:lstStyle/>
                    <a:p>
                      <a:pPr algn="ctr"/>
                      <a:r>
                        <a:rPr lang="en-US" sz="1400" dirty="0" smtClean="0">
                          <a:latin typeface="Century Gothic" panose="020B0502020202020204" pitchFamily="34" charset="0"/>
                        </a:rPr>
                        <a:t>100</a:t>
                      </a:r>
                    </a:p>
                  </a:txBody>
                  <a:tcPr marL="68580" marR="68580" marT="34290" marB="34290"/>
                </a:tc>
                <a:tc>
                  <a:txBody>
                    <a:bodyPr/>
                    <a:lstStyle/>
                    <a:p>
                      <a:pPr algn="ctr"/>
                      <a:endParaRPr lang="en-US" sz="1400" dirty="0" smtClean="0">
                        <a:latin typeface="Century Gothic" panose="020B0502020202020204" pitchFamily="34" charset="0"/>
                      </a:endParaRPr>
                    </a:p>
                  </a:txBody>
                  <a:tcPr marL="68580" marR="68580" marT="34290" marB="34290"/>
                </a:tc>
                <a:extLst>
                  <a:ext uri="{0D108BD9-81ED-4DB2-BD59-A6C34878D82A}">
                    <a16:rowId xmlns:a16="http://schemas.microsoft.com/office/drawing/2014/main" val="10004"/>
                  </a:ext>
                </a:extLst>
              </a:tr>
              <a:tr h="782583">
                <a:tc rowSpan="3">
                  <a:txBody>
                    <a:bodyPr/>
                    <a:lstStyle/>
                    <a:p>
                      <a:pPr algn="ctr"/>
                      <a:r>
                        <a:rPr lang="ms-MY" sz="1400" b="1" smtClean="0">
                          <a:latin typeface="Century Gothic" panose="020B0502020202020204" pitchFamily="34" charset="0"/>
                        </a:rPr>
                        <a:t>ENTERPRENEUR-SHIP</a:t>
                      </a:r>
                      <a:endParaRPr lang="ms-MY" sz="1400" b="1" dirty="0">
                        <a:latin typeface="Century Gothic" panose="020B0502020202020204" pitchFamily="34" charset="0"/>
                      </a:endParaRPr>
                    </a:p>
                  </a:txBody>
                  <a:tcPr marL="68580" marR="68580" marT="34290" marB="34290" anchor="ctr"/>
                </a:tc>
                <a:tc>
                  <a:txBody>
                    <a:bodyPr/>
                    <a:lstStyle/>
                    <a:p>
                      <a:r>
                        <a:rPr lang="en-US" sz="1400" dirty="0" smtClean="0">
                          <a:latin typeface="Century Gothic" panose="020B0502020202020204" pitchFamily="34" charset="0"/>
                        </a:rPr>
                        <a:t>Industrial Training (TTTT4056)</a:t>
                      </a:r>
                    </a:p>
                    <a:p>
                      <a:pPr marL="342900" indent="-342900">
                        <a:buAutoNum type="arabicPeriod"/>
                      </a:pPr>
                      <a:r>
                        <a:rPr lang="en-US" sz="1400" baseline="0" dirty="0" smtClean="0">
                          <a:latin typeface="Century Gothic" panose="020B0502020202020204" pitchFamily="34" charset="0"/>
                        </a:rPr>
                        <a:t>Logbook</a:t>
                      </a:r>
                    </a:p>
                    <a:p>
                      <a:pPr marL="342900" indent="-342900">
                        <a:buAutoNum type="arabicPeriod"/>
                      </a:pPr>
                      <a:r>
                        <a:rPr lang="en-US" sz="1400" baseline="0" dirty="0" smtClean="0">
                          <a:latin typeface="Century Gothic" panose="020B0502020202020204" pitchFamily="34" charset="0"/>
                        </a:rPr>
                        <a:t>Performance Evaluation</a:t>
                      </a:r>
                      <a:endParaRPr lang="ms-MY" sz="1400" dirty="0">
                        <a:latin typeface="Century Gothic" panose="020B0502020202020204" pitchFamily="34" charset="0"/>
                      </a:endParaRPr>
                    </a:p>
                  </a:txBody>
                  <a:tcPr marL="68580" marR="68580" marT="34290" marB="34290"/>
                </a:tc>
                <a:tc>
                  <a:txBody>
                    <a:bodyPr/>
                    <a:lstStyle/>
                    <a:p>
                      <a:pPr algn="ctr"/>
                      <a:r>
                        <a:rPr lang="en-US" sz="1400" baseline="0" dirty="0" smtClean="0">
                          <a:latin typeface="Century Gothic" panose="020B0502020202020204" pitchFamily="34" charset="0"/>
                        </a:rPr>
                        <a:t>Industrial Supervisor</a:t>
                      </a:r>
                      <a:endParaRPr lang="ms-MY" sz="1400" dirty="0">
                        <a:latin typeface="Century Gothic" panose="020B0502020202020204" pitchFamily="34" charset="0"/>
                      </a:endParaRPr>
                    </a:p>
                  </a:txBody>
                  <a:tcPr marL="68580" marR="68580" marT="34290" marB="34290"/>
                </a:tc>
                <a:tc>
                  <a:txBody>
                    <a:bodyPr/>
                    <a:lstStyle/>
                    <a:p>
                      <a:pPr algn="ctr"/>
                      <a:endParaRPr lang="en-US" sz="1400" dirty="0" smtClean="0">
                        <a:latin typeface="Century Gothic" panose="020B0502020202020204" pitchFamily="34" charset="0"/>
                      </a:endParaRPr>
                    </a:p>
                    <a:p>
                      <a:pPr algn="ctr"/>
                      <a:r>
                        <a:rPr lang="en-US" sz="1400" dirty="0" smtClean="0">
                          <a:latin typeface="Century Gothic" panose="020B0502020202020204" pitchFamily="34" charset="0"/>
                        </a:rPr>
                        <a:t>40</a:t>
                      </a:r>
                    </a:p>
                    <a:p>
                      <a:pPr algn="ctr"/>
                      <a:r>
                        <a:rPr lang="en-US" sz="1400" dirty="0" smtClean="0">
                          <a:latin typeface="Century Gothic" panose="020B0502020202020204" pitchFamily="34" charset="0"/>
                        </a:rPr>
                        <a:t>60</a:t>
                      </a:r>
                      <a:endParaRPr lang="ms-MY" sz="1400" dirty="0">
                        <a:latin typeface="Century Gothic" panose="020B0502020202020204" pitchFamily="34" charset="0"/>
                      </a:endParaRPr>
                    </a:p>
                  </a:txBody>
                  <a:tcPr marL="68580" marR="68580" marT="34290" marB="34290"/>
                </a:tc>
                <a:tc>
                  <a:txBody>
                    <a:bodyPr/>
                    <a:lstStyle/>
                    <a:p>
                      <a:pPr algn="ctr"/>
                      <a:endParaRPr lang="en-US" sz="1400" dirty="0" smtClean="0">
                        <a:latin typeface="Century Gothic" panose="020B0502020202020204" pitchFamily="34" charset="0"/>
                      </a:endParaRPr>
                    </a:p>
                    <a:p>
                      <a:pPr algn="ctr"/>
                      <a:r>
                        <a:rPr lang="en-US" sz="1400" smtClean="0">
                          <a:latin typeface="Century Gothic" panose="020B0502020202020204" pitchFamily="34" charset="0"/>
                        </a:rPr>
                        <a:t>PASS/FAIL</a:t>
                      </a:r>
                      <a:endParaRPr lang="ms-MY" sz="1400" dirty="0">
                        <a:latin typeface="Century Gothic" panose="020B0502020202020204" pitchFamily="34" charset="0"/>
                      </a:endParaRPr>
                    </a:p>
                  </a:txBody>
                  <a:tcPr marL="68580" marR="68580" marT="34290" marB="34290"/>
                </a:tc>
                <a:extLst>
                  <a:ext uri="{0D108BD9-81ED-4DB2-BD59-A6C34878D82A}">
                    <a16:rowId xmlns:a16="http://schemas.microsoft.com/office/drawing/2014/main" val="10005"/>
                  </a:ext>
                </a:extLst>
              </a:tr>
              <a:tr h="380858">
                <a:tc vMerge="1">
                  <a:txBody>
                    <a:bodyPr/>
                    <a:lstStyle/>
                    <a:p>
                      <a:pPr algn="ctr"/>
                      <a:endParaRPr lang="ms-MY" dirty="0"/>
                    </a:p>
                  </a:txBody>
                  <a:tcPr anchor="ctr"/>
                </a:tc>
                <a:tc>
                  <a:txBody>
                    <a:bodyPr/>
                    <a:lstStyle/>
                    <a:p>
                      <a:pPr marL="0" indent="0" algn="r">
                        <a:buNone/>
                      </a:pPr>
                      <a:r>
                        <a:rPr lang="en-US" sz="1400" smtClean="0">
                          <a:latin typeface="Century Gothic" panose="020B0502020202020204" pitchFamily="34" charset="0"/>
                        </a:rPr>
                        <a:t>TOTAL</a:t>
                      </a:r>
                      <a:endParaRPr lang="ms-MY" sz="1400" dirty="0">
                        <a:latin typeface="Century Gothic" panose="020B0502020202020204" pitchFamily="34" charset="0"/>
                      </a:endParaRPr>
                    </a:p>
                  </a:txBody>
                  <a:tcPr marL="68580" marR="68580" marT="34290" marB="34290"/>
                </a:tc>
                <a:tc>
                  <a:txBody>
                    <a:bodyPr/>
                    <a:lstStyle/>
                    <a:p>
                      <a:endParaRPr lang="ms-MY" sz="1400" dirty="0">
                        <a:latin typeface="Century Gothic" panose="020B0502020202020204" pitchFamily="34" charset="0"/>
                      </a:endParaRPr>
                    </a:p>
                  </a:txBody>
                  <a:tcPr marL="68580" marR="68580" marT="34290" marB="34290"/>
                </a:tc>
                <a:tc>
                  <a:txBody>
                    <a:bodyPr/>
                    <a:lstStyle/>
                    <a:p>
                      <a:pPr algn="ctr"/>
                      <a:r>
                        <a:rPr lang="en-US" sz="1400" dirty="0" smtClean="0">
                          <a:latin typeface="Century Gothic" panose="020B0502020202020204" pitchFamily="34" charset="0"/>
                        </a:rPr>
                        <a:t>100</a:t>
                      </a:r>
                      <a:endParaRPr lang="ms-MY" sz="1400" dirty="0">
                        <a:latin typeface="Century Gothic" panose="020B0502020202020204" pitchFamily="34" charset="0"/>
                      </a:endParaRPr>
                    </a:p>
                  </a:txBody>
                  <a:tcPr marL="68580" marR="68580" marT="34290" marB="34290"/>
                </a:tc>
                <a:tc>
                  <a:txBody>
                    <a:bodyPr/>
                    <a:lstStyle/>
                    <a:p>
                      <a:pPr algn="ctr"/>
                      <a:endParaRPr lang="ms-MY" sz="1400" dirty="0">
                        <a:latin typeface="Century Gothic" panose="020B0502020202020204" pitchFamily="34" charset="0"/>
                      </a:endParaRPr>
                    </a:p>
                  </a:txBody>
                  <a:tcPr marL="68580" marR="68580" marT="34290" marB="34290"/>
                </a:tc>
                <a:extLst>
                  <a:ext uri="{0D108BD9-81ED-4DB2-BD59-A6C34878D82A}">
                    <a16:rowId xmlns:a16="http://schemas.microsoft.com/office/drawing/2014/main" val="10006"/>
                  </a:ext>
                </a:extLst>
              </a:tr>
              <a:tr h="380858">
                <a:tc vMerge="1">
                  <a:txBody>
                    <a:bodyPr/>
                    <a:lstStyle/>
                    <a:p>
                      <a:pPr algn="ctr"/>
                      <a:endParaRPr lang="ms-MY" dirty="0"/>
                    </a:p>
                  </a:txBody>
                  <a:tcPr anchor="ctr"/>
                </a:tc>
                <a:tc>
                  <a:txBody>
                    <a:bodyPr/>
                    <a:lstStyle/>
                    <a:p>
                      <a:pPr marL="0" indent="0">
                        <a:buNone/>
                      </a:pPr>
                      <a:r>
                        <a:rPr lang="en-US" sz="1400" dirty="0" smtClean="0">
                          <a:latin typeface="Century Gothic" panose="020B0502020202020204" pitchFamily="34" charset="0"/>
                        </a:rPr>
                        <a:t>CMIE3016</a:t>
                      </a:r>
                      <a:endParaRPr lang="ms-MY" sz="1400" dirty="0">
                        <a:latin typeface="Century Gothic" panose="020B0502020202020204" pitchFamily="34" charset="0"/>
                      </a:endParaRPr>
                    </a:p>
                  </a:txBody>
                  <a:tcPr marL="68580" marR="68580" marT="34290" marB="34290"/>
                </a:tc>
                <a:tc>
                  <a:txBody>
                    <a:bodyPr/>
                    <a:lstStyle/>
                    <a:p>
                      <a:pPr algn="ctr"/>
                      <a:r>
                        <a:rPr lang="en-US" sz="1400" dirty="0" smtClean="0">
                          <a:latin typeface="Century Gothic" panose="020B0502020202020204" pitchFamily="34" charset="0"/>
                        </a:rPr>
                        <a:t>Lecturer</a:t>
                      </a:r>
                      <a:endParaRPr lang="ms-MY" sz="1400" dirty="0">
                        <a:latin typeface="Century Gothic" panose="020B0502020202020204" pitchFamily="34" charset="0"/>
                      </a:endParaRPr>
                    </a:p>
                  </a:txBody>
                  <a:tcPr marL="68580" marR="68580" marT="34290" marB="34290"/>
                </a:tc>
                <a:tc>
                  <a:txBody>
                    <a:bodyPr/>
                    <a:lstStyle/>
                    <a:p>
                      <a:pPr algn="ctr"/>
                      <a:r>
                        <a:rPr lang="en-US" sz="1400" dirty="0" smtClean="0">
                          <a:latin typeface="Century Gothic" panose="020B0502020202020204" pitchFamily="34" charset="0"/>
                        </a:rPr>
                        <a:t>100</a:t>
                      </a:r>
                      <a:endParaRPr lang="ms-MY" sz="1400" dirty="0">
                        <a:latin typeface="Century Gothic" panose="020B0502020202020204" pitchFamily="34" charset="0"/>
                      </a:endParaRPr>
                    </a:p>
                  </a:txBody>
                  <a:tcPr marL="68580" marR="68580" marT="34290" marB="34290"/>
                </a:tc>
                <a:tc>
                  <a:txBody>
                    <a:bodyPr/>
                    <a:lstStyle/>
                    <a:p>
                      <a:pPr algn="ctr"/>
                      <a:r>
                        <a:rPr lang="en-US" sz="1400" dirty="0" smtClean="0">
                          <a:latin typeface="Century Gothic" panose="020B0502020202020204" pitchFamily="34" charset="0"/>
                        </a:rPr>
                        <a:t>GRADE</a:t>
                      </a:r>
                    </a:p>
                    <a:p>
                      <a:pPr algn="ctr"/>
                      <a:r>
                        <a:rPr lang="en-US" sz="1400" dirty="0" smtClean="0">
                          <a:latin typeface="Century Gothic" panose="020B0502020202020204" pitchFamily="34" charset="0"/>
                        </a:rPr>
                        <a:t>A-E</a:t>
                      </a:r>
                    </a:p>
                  </a:txBody>
                  <a:tcPr marL="68580" marR="68580" marT="34290" marB="34290"/>
                </a:tc>
                <a:extLst>
                  <a:ext uri="{0D108BD9-81ED-4DB2-BD59-A6C34878D82A}">
                    <a16:rowId xmlns:a16="http://schemas.microsoft.com/office/drawing/2014/main" val="10007"/>
                  </a:ext>
                </a:extLst>
              </a:tr>
            </a:tbl>
          </a:graphicData>
        </a:graphic>
      </p:graphicFrame>
      <p:sp>
        <p:nvSpPr>
          <p:cNvPr id="5" name="Title 25"/>
          <p:cNvSpPr txBox="1">
            <a:spLocks/>
          </p:cNvSpPr>
          <p:nvPr/>
        </p:nvSpPr>
        <p:spPr>
          <a:xfrm>
            <a:off x="487679" y="351832"/>
            <a:ext cx="6730643" cy="834710"/>
          </a:xfrm>
          <a:prstGeom prst="rect">
            <a:avLst/>
          </a:prstGeom>
          <a:noFill/>
          <a:ln>
            <a:noFill/>
          </a:ln>
        </p:spPr>
        <p:txBody>
          <a:bodyPr lIns="91450" tIns="91450" rIns="91450" bIns="91450" anchor="t" anchorCtr="0"/>
          <a:lstStyle>
            <a:defPPr marR="0" algn="l" rtl="0">
              <a:lnSpc>
                <a:spcPct val="100000"/>
              </a:lnSpc>
              <a:spcBef>
                <a:spcPts val="0"/>
              </a:spcBef>
              <a:spcAft>
                <a:spcPts val="0"/>
              </a:spcAft>
            </a:defPPr>
            <a:lvl1pPr marR="0" algn="l" rtl="0">
              <a:lnSpc>
                <a:spcPct val="100000"/>
              </a:lnSpc>
              <a:spcBef>
                <a:spcPts val="0"/>
              </a:spcBef>
              <a:spcAft>
                <a:spcPts val="0"/>
              </a:spcAft>
              <a:buClr>
                <a:srgbClr val="FFFFFF"/>
              </a:buClr>
              <a:buSzPct val="100000"/>
              <a:buNone/>
              <a:defRPr sz="3000" b="1" i="0" u="none" strike="noStrike" cap="none" baseline="0">
                <a:solidFill>
                  <a:srgbClr val="FFFFFF"/>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rtl val="0"/>
              </a:defRPr>
            </a:lvl2pPr>
            <a:lvl3pPr rtl="0">
              <a:spcBef>
                <a:spcPts val="0"/>
              </a:spcBef>
              <a:buClr>
                <a:schemeClr val="dk1"/>
              </a:buClr>
              <a:buSzPct val="100000"/>
              <a:buNone/>
              <a:defRPr sz="3600" b="1">
                <a:solidFill>
                  <a:schemeClr val="dk1"/>
                </a:solidFill>
              </a:defRPr>
            </a:lvl3pPr>
            <a:lvl4pPr rtl="0">
              <a:spcBef>
                <a:spcPts val="0"/>
              </a:spcBef>
              <a:buClr>
                <a:schemeClr val="dk1"/>
              </a:buClr>
              <a:buSzPct val="100000"/>
              <a:buNone/>
              <a:defRPr sz="3600" b="1">
                <a:solidFill>
                  <a:schemeClr val="dk1"/>
                </a:solidFill>
              </a:defRPr>
            </a:lvl4pPr>
            <a:lvl5pPr rtl="0">
              <a:spcBef>
                <a:spcPts val="0"/>
              </a:spcBef>
              <a:buClr>
                <a:schemeClr val="dk1"/>
              </a:buClr>
              <a:buSzPct val="100000"/>
              <a:buNone/>
              <a:defRPr sz="3600" b="1">
                <a:solidFill>
                  <a:schemeClr val="dk1"/>
                </a:solidFill>
              </a:defRPr>
            </a:lvl5pPr>
            <a:lvl6pPr rtl="0">
              <a:spcBef>
                <a:spcPts val="0"/>
              </a:spcBef>
              <a:buClr>
                <a:schemeClr val="dk1"/>
              </a:buClr>
              <a:buSzPct val="100000"/>
              <a:buNone/>
              <a:defRPr sz="3600" b="1">
                <a:solidFill>
                  <a:schemeClr val="dk1"/>
                </a:solidFill>
              </a:defRPr>
            </a:lvl6pPr>
            <a:lvl7pPr rtl="0">
              <a:spcBef>
                <a:spcPts val="0"/>
              </a:spcBef>
              <a:buClr>
                <a:schemeClr val="dk1"/>
              </a:buClr>
              <a:buSzPct val="100000"/>
              <a:buNone/>
              <a:defRPr sz="3600" b="1">
                <a:solidFill>
                  <a:schemeClr val="dk1"/>
                </a:solidFill>
              </a:defRPr>
            </a:lvl7pPr>
            <a:lvl8pPr rtl="0">
              <a:spcBef>
                <a:spcPts val="0"/>
              </a:spcBef>
              <a:buClr>
                <a:schemeClr val="dk1"/>
              </a:buClr>
              <a:buSzPct val="100000"/>
              <a:buNone/>
              <a:defRPr sz="3600" b="1">
                <a:solidFill>
                  <a:schemeClr val="dk1"/>
                </a:solidFill>
              </a:defRPr>
            </a:lvl8pPr>
            <a:lvl9pPr rtl="0">
              <a:spcBef>
                <a:spcPts val="0"/>
              </a:spcBef>
              <a:buClr>
                <a:schemeClr val="dk1"/>
              </a:buClr>
              <a:buSzPct val="100000"/>
              <a:buNone/>
              <a:defRPr sz="3600" b="1">
                <a:solidFill>
                  <a:schemeClr val="dk1"/>
                </a:solidFill>
              </a:defRPr>
            </a:lvl9pPr>
          </a:lstStyle>
          <a:p>
            <a:r>
              <a:rPr lang="en-US" sz="4400" smtClean="0">
                <a:latin typeface="Century Gothic" panose="020B0502020202020204" pitchFamily="34" charset="0"/>
              </a:rPr>
              <a:t>COURSE EVALUATION</a:t>
            </a:r>
            <a:endParaRPr lang="en-US" sz="4400">
              <a:latin typeface="Century Gothic" panose="020B0502020202020204" pitchFamily="34" charset="0"/>
            </a:endParaRPr>
          </a:p>
        </p:txBody>
      </p:sp>
      <p:sp>
        <p:nvSpPr>
          <p:cNvPr id="2" name="Rectangle 1"/>
          <p:cNvSpPr/>
          <p:nvPr/>
        </p:nvSpPr>
        <p:spPr>
          <a:xfrm>
            <a:off x="668215" y="6245641"/>
            <a:ext cx="7596554" cy="307777"/>
          </a:xfrm>
          <a:prstGeom prst="rect">
            <a:avLst/>
          </a:prstGeom>
        </p:spPr>
        <p:txBody>
          <a:bodyPr wrap="square">
            <a:spAutoFit/>
          </a:bodyPr>
          <a:lstStyle/>
          <a:p>
            <a:r>
              <a:rPr lang="ms-MY" i="1" dirty="0">
                <a:latin typeface="Century Gothic" panose="020B0502020202020204" pitchFamily="34" charset="0"/>
              </a:rPr>
              <a:t>*If a student FAIL in TTTT4056 Course, it means that he/she fails for TTTT4076 Course</a:t>
            </a:r>
          </a:p>
        </p:txBody>
      </p:sp>
    </p:spTree>
    <p:extLst>
      <p:ext uri="{BB962C8B-B14F-4D97-AF65-F5344CB8AC3E}">
        <p14:creationId xmlns:p14="http://schemas.microsoft.com/office/powerpoint/2010/main" val="2454946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Industrial Project –TTTT4076</a:t>
            </a:r>
            <a:endParaRPr lang="en-MY" dirty="0"/>
          </a:p>
        </p:txBody>
      </p:sp>
      <p:sp>
        <p:nvSpPr>
          <p:cNvPr id="3" name="Content Placeholder 2"/>
          <p:cNvSpPr>
            <a:spLocks noGrp="1"/>
          </p:cNvSpPr>
          <p:nvPr>
            <p:ph idx="1"/>
          </p:nvPr>
        </p:nvSpPr>
        <p:spPr>
          <a:xfrm>
            <a:off x="1" y="1705970"/>
            <a:ext cx="9239534" cy="4313829"/>
          </a:xfrm>
        </p:spPr>
        <p:txBody>
          <a:bodyPr/>
          <a:lstStyle/>
          <a:p>
            <a:pPr marL="342900" indent="-342900" algn="just">
              <a:buFont typeface="Arial" panose="020B0604020202020204" pitchFamily="34" charset="0"/>
              <a:buChar char="•"/>
            </a:pPr>
            <a:r>
              <a:rPr lang="en-US" sz="2000" dirty="0"/>
              <a:t>The industrial project </a:t>
            </a:r>
            <a:r>
              <a:rPr lang="en-US" sz="2000" dirty="0" smtClean="0"/>
              <a:t>is </a:t>
            </a:r>
            <a:r>
              <a:rPr lang="en-US" sz="2000" dirty="0"/>
              <a:t>a compulsory course for the study program that needs to be implemented to meet the graduation requirements</a:t>
            </a:r>
            <a:r>
              <a:rPr lang="en-US" sz="2000" dirty="0" smtClean="0"/>
              <a:t>.</a:t>
            </a:r>
          </a:p>
          <a:p>
            <a:pPr marL="342900" indent="-342900" algn="just">
              <a:buFont typeface="Arial" panose="020B0604020202020204" pitchFamily="34" charset="0"/>
              <a:buChar char="•"/>
            </a:pPr>
            <a:endParaRPr lang="en-US" sz="2000" dirty="0" smtClean="0"/>
          </a:p>
          <a:p>
            <a:pPr marL="342900" indent="-342900" algn="just">
              <a:buFont typeface="Arial" panose="020B0604020202020204" pitchFamily="34" charset="0"/>
              <a:buChar char="•"/>
            </a:pPr>
            <a:r>
              <a:rPr lang="en-GB" sz="2000" dirty="0"/>
              <a:t>Industrial project </a:t>
            </a:r>
            <a:r>
              <a:rPr lang="en-GB" sz="2000" dirty="0" smtClean="0"/>
              <a:t>aims </a:t>
            </a:r>
            <a:r>
              <a:rPr lang="en-GB" sz="2000" dirty="0"/>
              <a:t>to provide opportunities to students use their knowledge in computing area to solve real problems faced by the industry. During this project the students will used the skills to understand the problem and propose the solutions of the problem. Students also need to design and develop the effective proposed solution. At the end of the project, students are required to write a project report and verbally present to the supervisor. </a:t>
            </a:r>
            <a:endParaRPr lang="ms-MY" sz="2000" dirty="0"/>
          </a:p>
          <a:p>
            <a:pPr marL="342900" indent="-342900" algn="just">
              <a:buFont typeface="Arial" panose="020B0604020202020204" pitchFamily="34" charset="0"/>
              <a:buChar char="•"/>
            </a:pPr>
            <a:endParaRPr lang="en-US" sz="2000" dirty="0" smtClean="0"/>
          </a:p>
          <a:p>
            <a:pPr marL="342900" indent="-342900" algn="just">
              <a:buFont typeface="Arial" panose="020B0604020202020204" pitchFamily="34" charset="0"/>
              <a:buChar char="•"/>
            </a:pPr>
            <a:r>
              <a:rPr lang="en-US" sz="2000" dirty="0" smtClean="0"/>
              <a:t>A </a:t>
            </a:r>
            <a:r>
              <a:rPr lang="en-US" sz="2000" dirty="0"/>
              <a:t>project report according to the format needs to be sent to the faculty and student achievement will be assessed according to the prescribed assessment methods and formats.</a:t>
            </a:r>
            <a:endParaRPr lang="en-MY" sz="2000" dirty="0"/>
          </a:p>
        </p:txBody>
      </p:sp>
    </p:spTree>
    <p:extLst>
      <p:ext uri="{BB962C8B-B14F-4D97-AF65-F5344CB8AC3E}">
        <p14:creationId xmlns:p14="http://schemas.microsoft.com/office/powerpoint/2010/main" val="24495755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49" y="559750"/>
            <a:ext cx="7779727" cy="535499"/>
          </a:xfrm>
        </p:spPr>
        <p:txBody>
          <a:bodyPr/>
          <a:lstStyle/>
          <a:p>
            <a:r>
              <a:rPr lang="en-MY" sz="3200" dirty="0" smtClean="0"/>
              <a:t>Component of Evaluation </a:t>
            </a:r>
            <a:br>
              <a:rPr lang="en-MY" sz="3200" dirty="0" smtClean="0"/>
            </a:br>
            <a:r>
              <a:rPr lang="en-MY" sz="3200" dirty="0"/>
              <a:t>	</a:t>
            </a:r>
            <a:r>
              <a:rPr lang="en-MY" sz="3200" dirty="0" smtClean="0"/>
              <a:t>TTTT4056</a:t>
            </a:r>
            <a:endParaRPr lang="en-MY" dirty="0"/>
          </a:p>
        </p:txBody>
      </p:sp>
      <p:sp>
        <p:nvSpPr>
          <p:cNvPr id="4" name="Text Placeholder 3"/>
          <p:cNvSpPr>
            <a:spLocks noGrp="1"/>
          </p:cNvSpPr>
          <p:nvPr>
            <p:ph type="body" idx="1"/>
          </p:nvPr>
        </p:nvSpPr>
        <p:spPr>
          <a:xfrm>
            <a:off x="404446" y="1611188"/>
            <a:ext cx="8493369" cy="3990899"/>
          </a:xfrm>
        </p:spPr>
        <p:txBody>
          <a:bodyPr/>
          <a:lstStyle/>
          <a:p>
            <a:r>
              <a:rPr lang="en-MY" sz="2400" b="1" dirty="0" smtClean="0"/>
              <a:t>LOG </a:t>
            </a:r>
            <a:r>
              <a:rPr lang="en-MY" sz="2400" b="1" dirty="0"/>
              <a:t>BOOK (40%)</a:t>
            </a:r>
          </a:p>
          <a:p>
            <a:r>
              <a:rPr lang="en-US" sz="2400" dirty="0"/>
              <a:t>-Ability to write weekly activities in log book.</a:t>
            </a:r>
          </a:p>
          <a:p>
            <a:r>
              <a:rPr lang="en-US" sz="2400" dirty="0"/>
              <a:t>-Ability to maintain clear, concise and relevant entries in log book. </a:t>
            </a:r>
          </a:p>
          <a:p>
            <a:r>
              <a:rPr lang="en-US" sz="2400" dirty="0"/>
              <a:t>-Ability to well written, readable and free from grammar/spelling mistakes. </a:t>
            </a:r>
          </a:p>
          <a:p>
            <a:r>
              <a:rPr lang="en-US" sz="2400" dirty="0"/>
              <a:t>-Ability to provide concise and complete conclusion followed from the weekly </a:t>
            </a:r>
            <a:r>
              <a:rPr lang="en-US" sz="2400" dirty="0" smtClean="0"/>
              <a:t>report</a:t>
            </a:r>
          </a:p>
          <a:p>
            <a:r>
              <a:rPr lang="en-MY" sz="2400" b="1" dirty="0"/>
              <a:t>STUDENT'S PERFORMANCE (60%)</a:t>
            </a:r>
          </a:p>
          <a:p>
            <a:r>
              <a:rPr lang="en-MY" sz="2400" dirty="0" smtClean="0"/>
              <a:t>-Attitude</a:t>
            </a:r>
          </a:p>
          <a:p>
            <a:r>
              <a:rPr lang="en-MY" sz="2400" dirty="0" smtClean="0"/>
              <a:t>-Communication Skills</a:t>
            </a:r>
          </a:p>
          <a:p>
            <a:r>
              <a:rPr lang="en-MY" sz="2400" dirty="0" smtClean="0"/>
              <a:t>-ICT Skills</a:t>
            </a:r>
          </a:p>
          <a:p>
            <a:r>
              <a:rPr lang="en-MY" sz="2400" dirty="0" smtClean="0"/>
              <a:t>-Knowledge</a:t>
            </a:r>
          </a:p>
          <a:p>
            <a:r>
              <a:rPr lang="en-MY" sz="2400" dirty="0" smtClean="0"/>
              <a:t>-</a:t>
            </a:r>
            <a:r>
              <a:rPr lang="en-US" sz="2400" dirty="0" smtClean="0"/>
              <a:t>Critical Thinking And Problem Solving</a:t>
            </a:r>
          </a:p>
          <a:p>
            <a:endParaRPr lang="en-MY" sz="2400" dirty="0"/>
          </a:p>
          <a:p>
            <a:endParaRPr lang="en-MY" sz="2400" dirty="0"/>
          </a:p>
          <a:p>
            <a:endParaRPr lang="en-MY" sz="2400" dirty="0" smtClean="0"/>
          </a:p>
          <a:p>
            <a:endParaRPr lang="en-MY" sz="2400" dirty="0"/>
          </a:p>
        </p:txBody>
      </p:sp>
    </p:spTree>
    <p:extLst>
      <p:ext uri="{BB962C8B-B14F-4D97-AF65-F5344CB8AC3E}">
        <p14:creationId xmlns:p14="http://schemas.microsoft.com/office/powerpoint/2010/main" val="37481470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550" y="559750"/>
            <a:ext cx="8219342" cy="535499"/>
          </a:xfrm>
        </p:spPr>
        <p:txBody>
          <a:bodyPr/>
          <a:lstStyle/>
          <a:p>
            <a:r>
              <a:rPr lang="en-MY" dirty="0" smtClean="0"/>
              <a:t>Component of Evaluation</a:t>
            </a:r>
            <a:br>
              <a:rPr lang="en-MY" dirty="0" smtClean="0"/>
            </a:br>
            <a:r>
              <a:rPr lang="en-MY" dirty="0"/>
              <a:t>	</a:t>
            </a:r>
            <a:r>
              <a:rPr lang="en-MY" dirty="0" smtClean="0"/>
              <a:t>TTTT4076</a:t>
            </a:r>
            <a:endParaRPr lang="en-MY" dirty="0"/>
          </a:p>
        </p:txBody>
      </p:sp>
      <p:sp>
        <p:nvSpPr>
          <p:cNvPr id="3" name="Text Placeholder 2"/>
          <p:cNvSpPr>
            <a:spLocks noGrp="1"/>
          </p:cNvSpPr>
          <p:nvPr>
            <p:ph type="body" idx="1"/>
          </p:nvPr>
        </p:nvSpPr>
        <p:spPr>
          <a:xfrm>
            <a:off x="590551" y="1483403"/>
            <a:ext cx="8412772" cy="4388752"/>
          </a:xfrm>
        </p:spPr>
        <p:txBody>
          <a:bodyPr/>
          <a:lstStyle/>
          <a:p>
            <a:pPr fontAlgn="t"/>
            <a:r>
              <a:rPr lang="en-MY" sz="2000" b="1" dirty="0" smtClean="0"/>
              <a:t>Progress Assessment (20</a:t>
            </a:r>
            <a:r>
              <a:rPr lang="en-MY" sz="2000" b="1" dirty="0"/>
              <a:t>%) </a:t>
            </a:r>
            <a:r>
              <a:rPr lang="en-US" dirty="0"/>
              <a:t/>
            </a:r>
            <a:br>
              <a:rPr lang="en-US" dirty="0"/>
            </a:br>
            <a:r>
              <a:rPr lang="en-US" dirty="0" smtClean="0"/>
              <a:t>Via </a:t>
            </a:r>
            <a:r>
              <a:rPr lang="en-US" dirty="0"/>
              <a:t>email or appropriate social media. Frequency of </a:t>
            </a:r>
            <a:r>
              <a:rPr lang="en-US" dirty="0" smtClean="0"/>
              <a:t>communication </a:t>
            </a:r>
            <a:r>
              <a:rPr lang="en-US" dirty="0"/>
              <a:t>between supervisor and student at least 5 </a:t>
            </a:r>
            <a:r>
              <a:rPr lang="en-US" dirty="0" smtClean="0"/>
              <a:t>times during industrial training.</a:t>
            </a:r>
            <a:endParaRPr lang="en-US" dirty="0"/>
          </a:p>
          <a:p>
            <a:pPr marL="457200" indent="-457200">
              <a:buAutoNum type="arabicPeriod"/>
            </a:pPr>
            <a:r>
              <a:rPr lang="en-MY" sz="2000" dirty="0" smtClean="0"/>
              <a:t>Discussion </a:t>
            </a:r>
            <a:r>
              <a:rPr lang="en-MY" sz="2000" dirty="0"/>
              <a:t>of proposed solution </a:t>
            </a:r>
            <a:endParaRPr lang="en-MY" sz="2000" dirty="0" smtClean="0"/>
          </a:p>
          <a:p>
            <a:pPr marL="457200" indent="-457200">
              <a:buAutoNum type="arabicPeriod"/>
            </a:pPr>
            <a:r>
              <a:rPr lang="en-MY" sz="2000" dirty="0" smtClean="0"/>
              <a:t>Discussion </a:t>
            </a:r>
            <a:r>
              <a:rPr lang="en-MY" sz="2000" dirty="0"/>
              <a:t>of solution </a:t>
            </a:r>
            <a:r>
              <a:rPr lang="en-MY" sz="2000" dirty="0" smtClean="0"/>
              <a:t>procedure</a:t>
            </a:r>
          </a:p>
          <a:p>
            <a:endParaRPr lang="en-MY" sz="2000" dirty="0"/>
          </a:p>
          <a:p>
            <a:r>
              <a:rPr lang="en-MY" sz="2000" b="1" dirty="0" smtClean="0"/>
              <a:t>Technical </a:t>
            </a:r>
            <a:r>
              <a:rPr lang="en-MY" sz="2000" b="1" dirty="0"/>
              <a:t>Report  (50%)</a:t>
            </a:r>
          </a:p>
          <a:p>
            <a:r>
              <a:rPr lang="en-MY" sz="2000" dirty="0"/>
              <a:t>1. </a:t>
            </a:r>
            <a:r>
              <a:rPr lang="en-MY" sz="2000" dirty="0" smtClean="0"/>
              <a:t>Appropriate </a:t>
            </a:r>
            <a:r>
              <a:rPr lang="en-MY" sz="2000" dirty="0"/>
              <a:t>solution method</a:t>
            </a:r>
          </a:p>
          <a:p>
            <a:r>
              <a:rPr lang="en-MY" sz="2000" dirty="0"/>
              <a:t>2. </a:t>
            </a:r>
            <a:r>
              <a:rPr lang="en-MY" sz="2000" dirty="0" smtClean="0"/>
              <a:t>Integration </a:t>
            </a:r>
            <a:r>
              <a:rPr lang="en-MY" sz="2000" dirty="0"/>
              <a:t>of existing and current knowledge</a:t>
            </a:r>
          </a:p>
          <a:p>
            <a:r>
              <a:rPr lang="en-MY" sz="2000" dirty="0"/>
              <a:t>3. </a:t>
            </a:r>
            <a:r>
              <a:rPr lang="en-MY" sz="2000" dirty="0" smtClean="0"/>
              <a:t>Appropriate project </a:t>
            </a:r>
            <a:r>
              <a:rPr lang="en-MY" sz="2000" dirty="0"/>
              <a:t>design </a:t>
            </a:r>
            <a:endParaRPr lang="en-MY" sz="2000" dirty="0" smtClean="0"/>
          </a:p>
          <a:p>
            <a:r>
              <a:rPr lang="en-MY" sz="2000" dirty="0" smtClean="0"/>
              <a:t>4</a:t>
            </a:r>
            <a:r>
              <a:rPr lang="en-MY" sz="2000" dirty="0"/>
              <a:t>. </a:t>
            </a:r>
            <a:r>
              <a:rPr lang="en-MY" sz="2000" dirty="0" smtClean="0"/>
              <a:t>Complete project results</a:t>
            </a:r>
            <a:endParaRPr lang="en-MY" sz="2000" dirty="0"/>
          </a:p>
          <a:p>
            <a:r>
              <a:rPr lang="en-MY" sz="2000" dirty="0"/>
              <a:t>5. </a:t>
            </a:r>
            <a:r>
              <a:rPr lang="en-MY" sz="2000" dirty="0" smtClean="0"/>
              <a:t>Clear project </a:t>
            </a:r>
            <a:r>
              <a:rPr lang="en-MY" sz="2000" dirty="0"/>
              <a:t>summary </a:t>
            </a:r>
          </a:p>
          <a:p>
            <a:endParaRPr lang="en-MY" sz="2000" dirty="0"/>
          </a:p>
          <a:p>
            <a:r>
              <a:rPr lang="en-MY" sz="2000" b="1" dirty="0" smtClean="0"/>
              <a:t>Presentation </a:t>
            </a:r>
            <a:r>
              <a:rPr lang="en-MY" sz="2000" b="1" dirty="0"/>
              <a:t>(30%)</a:t>
            </a:r>
          </a:p>
          <a:p>
            <a:r>
              <a:rPr lang="en-MY" sz="2000" dirty="0"/>
              <a:t>1. </a:t>
            </a:r>
            <a:r>
              <a:rPr lang="en-MY" sz="2000" dirty="0" smtClean="0"/>
              <a:t>Convincing presentation</a:t>
            </a:r>
            <a:endParaRPr lang="en-MY" sz="2000" dirty="0"/>
          </a:p>
          <a:p>
            <a:r>
              <a:rPr lang="en-MY" sz="2000" dirty="0"/>
              <a:t>2. </a:t>
            </a:r>
            <a:r>
              <a:rPr lang="en-MY" sz="2000" dirty="0" smtClean="0"/>
              <a:t>Attractive </a:t>
            </a:r>
            <a:r>
              <a:rPr lang="en-MY" sz="2000" dirty="0"/>
              <a:t>presentation material</a:t>
            </a:r>
          </a:p>
          <a:p>
            <a:r>
              <a:rPr lang="en-MY" sz="2000" dirty="0"/>
              <a:t>3. </a:t>
            </a:r>
            <a:r>
              <a:rPr lang="en-MY" sz="2000" dirty="0" smtClean="0"/>
              <a:t>Neat </a:t>
            </a:r>
            <a:r>
              <a:rPr lang="en-MY" sz="2000" dirty="0"/>
              <a:t>appearance</a:t>
            </a:r>
          </a:p>
          <a:p>
            <a:endParaRPr lang="en-MY" sz="2000" dirty="0"/>
          </a:p>
        </p:txBody>
      </p:sp>
    </p:spTree>
    <p:extLst>
      <p:ext uri="{BB962C8B-B14F-4D97-AF65-F5344CB8AC3E}">
        <p14:creationId xmlns:p14="http://schemas.microsoft.com/office/powerpoint/2010/main" val="218026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KARNIVAL LATIHAN INDUSTRI &amp; KERJAYA (KLIK)</a:t>
            </a:r>
            <a:endParaRPr lang="en-MY" dirty="0"/>
          </a:p>
        </p:txBody>
      </p:sp>
      <p:sp>
        <p:nvSpPr>
          <p:cNvPr id="3" name="Text Placeholder 2"/>
          <p:cNvSpPr>
            <a:spLocks noGrp="1"/>
          </p:cNvSpPr>
          <p:nvPr>
            <p:ph type="body" idx="1"/>
          </p:nvPr>
        </p:nvSpPr>
        <p:spPr>
          <a:xfrm>
            <a:off x="752475" y="2085975"/>
            <a:ext cx="8162925" cy="3990899"/>
          </a:xfrm>
        </p:spPr>
        <p:txBody>
          <a:bodyPr/>
          <a:lstStyle/>
          <a:p>
            <a:r>
              <a:rPr lang="en-MY" sz="2400" dirty="0" smtClean="0"/>
              <a:t>WHAT IS KLIK </a:t>
            </a:r>
            <a:r>
              <a:rPr lang="en-MY" sz="2400" dirty="0"/>
              <a:t>– </a:t>
            </a:r>
            <a:r>
              <a:rPr lang="en-MY" sz="2400" dirty="0" err="1"/>
              <a:t>Karnival</a:t>
            </a:r>
            <a:r>
              <a:rPr lang="en-MY" sz="2400" dirty="0"/>
              <a:t> </a:t>
            </a:r>
            <a:r>
              <a:rPr lang="en-MY" sz="2400" dirty="0" err="1"/>
              <a:t>Latihan</a:t>
            </a:r>
            <a:r>
              <a:rPr lang="en-MY" sz="2400" dirty="0"/>
              <a:t> </a:t>
            </a:r>
            <a:r>
              <a:rPr lang="en-MY" sz="2400" dirty="0" err="1"/>
              <a:t>Industri</a:t>
            </a:r>
            <a:r>
              <a:rPr lang="en-MY" sz="2400" dirty="0"/>
              <a:t> </a:t>
            </a:r>
            <a:r>
              <a:rPr lang="en-MY" sz="2400" dirty="0" err="1"/>
              <a:t>dan</a:t>
            </a:r>
            <a:r>
              <a:rPr lang="en-MY" sz="2400" dirty="0"/>
              <a:t> </a:t>
            </a:r>
            <a:r>
              <a:rPr lang="en-MY" sz="2400" dirty="0" err="1"/>
              <a:t>Kerjaya</a:t>
            </a:r>
            <a:endParaRPr lang="en-MY" sz="2400" dirty="0"/>
          </a:p>
          <a:p>
            <a:r>
              <a:rPr lang="en-US" sz="2400" dirty="0" smtClean="0"/>
              <a:t>OBJECTIVE </a:t>
            </a:r>
            <a:endParaRPr lang="en-US" sz="2400" dirty="0"/>
          </a:p>
          <a:p>
            <a:pPr>
              <a:buFont typeface="Wingdings" panose="05000000000000000000" pitchFamily="2" charset="2"/>
              <a:buChar char="v"/>
            </a:pPr>
            <a:r>
              <a:rPr lang="en-US" sz="2400" dirty="0"/>
              <a:t>Empowering students through the presentation of projects implemented throughout the </a:t>
            </a:r>
            <a:r>
              <a:rPr lang="en-US" sz="2400" dirty="0" smtClean="0"/>
              <a:t>industrial training.</a:t>
            </a:r>
            <a:endParaRPr lang="en-MY" sz="2400" dirty="0"/>
          </a:p>
          <a:p>
            <a:pPr>
              <a:buFont typeface="Wingdings" panose="05000000000000000000" pitchFamily="2" charset="2"/>
              <a:buChar char="v"/>
            </a:pPr>
            <a:r>
              <a:rPr lang="en-US" sz="2400" dirty="0"/>
              <a:t>Celebrate the success of students completing industrial training as a final course at UKM</a:t>
            </a:r>
            <a:r>
              <a:rPr lang="en-US" sz="2400" dirty="0" smtClean="0"/>
              <a:t>.</a:t>
            </a:r>
          </a:p>
          <a:p>
            <a:r>
              <a:rPr lang="en-MY" sz="2400" dirty="0" smtClean="0"/>
              <a:t>ACTIVITIES</a:t>
            </a:r>
            <a:endParaRPr lang="en-MY" sz="2400" dirty="0"/>
          </a:p>
          <a:p>
            <a:pPr fontAlgn="t">
              <a:buFont typeface="Wingdings" panose="05000000000000000000" pitchFamily="2" charset="2"/>
              <a:buChar char="v"/>
            </a:pPr>
            <a:r>
              <a:rPr lang="en-MY" sz="2400" dirty="0" smtClean="0"/>
              <a:t>Reflection session</a:t>
            </a:r>
            <a:endParaRPr lang="en-MY" sz="2400" dirty="0"/>
          </a:p>
          <a:p>
            <a:pPr fontAlgn="t">
              <a:buFont typeface="Wingdings" panose="05000000000000000000" pitchFamily="2" charset="2"/>
              <a:buChar char="v"/>
            </a:pPr>
            <a:r>
              <a:rPr lang="en-US" sz="2400" dirty="0" smtClean="0">
                <a:hlinkClick r:id="rId3" action="ppaction://hlinksldjump"/>
              </a:rPr>
              <a:t>Poster Presentation</a:t>
            </a:r>
            <a:endParaRPr lang="en-US" sz="2400" dirty="0"/>
          </a:p>
          <a:p>
            <a:pPr fontAlgn="t">
              <a:buFont typeface="Wingdings" panose="05000000000000000000" pitchFamily="2" charset="2"/>
              <a:buChar char="v"/>
            </a:pPr>
            <a:r>
              <a:rPr lang="en-US" sz="2400" dirty="0" smtClean="0"/>
              <a:t>Walk-in Interview</a:t>
            </a:r>
          </a:p>
          <a:p>
            <a:pPr fontAlgn="t"/>
            <a:r>
              <a:rPr lang="en-US" sz="2400" dirty="0" smtClean="0"/>
              <a:t>WHEN? Semester 2</a:t>
            </a:r>
            <a:endParaRPr lang="en-US" sz="2400" dirty="0"/>
          </a:p>
          <a:p>
            <a:endParaRPr lang="en-MY" sz="2400" dirty="0"/>
          </a:p>
        </p:txBody>
      </p:sp>
    </p:spTree>
    <p:extLst>
      <p:ext uri="{BB962C8B-B14F-4D97-AF65-F5344CB8AC3E}">
        <p14:creationId xmlns:p14="http://schemas.microsoft.com/office/powerpoint/2010/main" val="30280547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97549" y="297709"/>
            <a:ext cx="7772400" cy="641699"/>
          </a:xfrm>
        </p:spPr>
        <p:txBody>
          <a:bodyPr/>
          <a:lstStyle/>
          <a:p>
            <a:endParaRPr lang="en-MY"/>
          </a:p>
        </p:txBody>
      </p:sp>
      <p:pic>
        <p:nvPicPr>
          <p:cNvPr id="5" name="Picture 4"/>
          <p:cNvPicPr>
            <a:picLocks noChangeAspect="1"/>
          </p:cNvPicPr>
          <p:nvPr/>
        </p:nvPicPr>
        <p:blipFill rotWithShape="1">
          <a:blip r:embed="rId2"/>
          <a:srcRect l="32637" t="7512" r="32886" b="7314"/>
          <a:stretch/>
        </p:blipFill>
        <p:spPr>
          <a:xfrm>
            <a:off x="0" y="297709"/>
            <a:ext cx="4680578" cy="6504178"/>
          </a:xfrm>
          <a:prstGeom prst="rect">
            <a:avLst/>
          </a:prstGeom>
        </p:spPr>
      </p:pic>
      <p:pic>
        <p:nvPicPr>
          <p:cNvPr id="6" name="Picture 5"/>
          <p:cNvPicPr>
            <a:picLocks noChangeAspect="1"/>
          </p:cNvPicPr>
          <p:nvPr/>
        </p:nvPicPr>
        <p:blipFill rotWithShape="1">
          <a:blip r:embed="rId3"/>
          <a:srcRect l="35175" t="11677" r="35351" b="15029"/>
          <a:stretch/>
        </p:blipFill>
        <p:spPr>
          <a:xfrm>
            <a:off x="4680578" y="280862"/>
            <a:ext cx="4463422" cy="6243478"/>
          </a:xfrm>
          <a:prstGeom prst="rect">
            <a:avLst/>
          </a:prstGeom>
        </p:spPr>
      </p:pic>
    </p:spTree>
    <p:extLst>
      <p:ext uri="{BB962C8B-B14F-4D97-AF65-F5344CB8AC3E}">
        <p14:creationId xmlns:p14="http://schemas.microsoft.com/office/powerpoint/2010/main" val="5034122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1386" y="16785"/>
            <a:ext cx="7772400" cy="641699"/>
          </a:xfrm>
        </p:spPr>
        <p:txBody>
          <a:bodyPr/>
          <a:lstStyle/>
          <a:p>
            <a:endParaRPr lang="en-MY"/>
          </a:p>
        </p:txBody>
      </p:sp>
      <p:pic>
        <p:nvPicPr>
          <p:cNvPr id="5" name="Picture 4"/>
          <p:cNvPicPr>
            <a:picLocks noChangeAspect="1"/>
          </p:cNvPicPr>
          <p:nvPr/>
        </p:nvPicPr>
        <p:blipFill rotWithShape="1">
          <a:blip r:embed="rId2"/>
          <a:srcRect l="44428" t="16932" r="26169" b="8507"/>
          <a:stretch/>
        </p:blipFill>
        <p:spPr>
          <a:xfrm>
            <a:off x="119064" y="96792"/>
            <a:ext cx="4536804" cy="6471276"/>
          </a:xfrm>
          <a:prstGeom prst="rect">
            <a:avLst/>
          </a:prstGeom>
        </p:spPr>
      </p:pic>
      <p:pic>
        <p:nvPicPr>
          <p:cNvPr id="6" name="Picture 5"/>
          <p:cNvPicPr>
            <a:picLocks noChangeAspect="1"/>
          </p:cNvPicPr>
          <p:nvPr/>
        </p:nvPicPr>
        <p:blipFill rotWithShape="1">
          <a:blip r:embed="rId3"/>
          <a:srcRect l="35323" t="12023" r="35125" b="14212"/>
          <a:stretch/>
        </p:blipFill>
        <p:spPr>
          <a:xfrm>
            <a:off x="4623344" y="144967"/>
            <a:ext cx="4542958" cy="6378497"/>
          </a:xfrm>
          <a:prstGeom prst="rect">
            <a:avLst/>
          </a:prstGeom>
        </p:spPr>
      </p:pic>
    </p:spTree>
    <p:extLst>
      <p:ext uri="{BB962C8B-B14F-4D97-AF65-F5344CB8AC3E}">
        <p14:creationId xmlns:p14="http://schemas.microsoft.com/office/powerpoint/2010/main" val="185728825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5"/>
          <p:cNvSpPr txBox="1">
            <a:spLocks/>
          </p:cNvSpPr>
          <p:nvPr/>
        </p:nvSpPr>
        <p:spPr>
          <a:xfrm>
            <a:off x="647339" y="406029"/>
            <a:ext cx="5361578" cy="834710"/>
          </a:xfrm>
          <a:prstGeom prst="rect">
            <a:avLst/>
          </a:prstGeom>
          <a:noFill/>
          <a:ln>
            <a:noFill/>
          </a:ln>
        </p:spPr>
        <p:txBody>
          <a:bodyPr lIns="91450" tIns="91450" rIns="91450" bIns="91450" anchor="t" anchorCtr="0"/>
          <a:lstStyle>
            <a:defPPr marR="0" algn="l" rtl="0">
              <a:lnSpc>
                <a:spcPct val="100000"/>
              </a:lnSpc>
              <a:spcBef>
                <a:spcPts val="0"/>
              </a:spcBef>
              <a:spcAft>
                <a:spcPts val="0"/>
              </a:spcAft>
            </a:defPPr>
            <a:lvl1pPr marR="0" algn="l" rtl="0">
              <a:lnSpc>
                <a:spcPct val="100000"/>
              </a:lnSpc>
              <a:spcBef>
                <a:spcPts val="0"/>
              </a:spcBef>
              <a:spcAft>
                <a:spcPts val="0"/>
              </a:spcAft>
              <a:buClr>
                <a:srgbClr val="FFFFFF"/>
              </a:buClr>
              <a:buSzPct val="100000"/>
              <a:buNone/>
              <a:defRPr sz="3000" b="1" i="0" u="none" strike="noStrike" cap="none" baseline="0">
                <a:solidFill>
                  <a:srgbClr val="FFFFFF"/>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rtl val="0"/>
              </a:defRPr>
            </a:lvl2pPr>
            <a:lvl3pPr rtl="0">
              <a:spcBef>
                <a:spcPts val="0"/>
              </a:spcBef>
              <a:buClr>
                <a:schemeClr val="dk1"/>
              </a:buClr>
              <a:buSzPct val="100000"/>
              <a:buNone/>
              <a:defRPr sz="3600" b="1">
                <a:solidFill>
                  <a:schemeClr val="dk1"/>
                </a:solidFill>
              </a:defRPr>
            </a:lvl3pPr>
            <a:lvl4pPr rtl="0">
              <a:spcBef>
                <a:spcPts val="0"/>
              </a:spcBef>
              <a:buClr>
                <a:schemeClr val="dk1"/>
              </a:buClr>
              <a:buSzPct val="100000"/>
              <a:buNone/>
              <a:defRPr sz="3600" b="1">
                <a:solidFill>
                  <a:schemeClr val="dk1"/>
                </a:solidFill>
              </a:defRPr>
            </a:lvl4pPr>
            <a:lvl5pPr rtl="0">
              <a:spcBef>
                <a:spcPts val="0"/>
              </a:spcBef>
              <a:buClr>
                <a:schemeClr val="dk1"/>
              </a:buClr>
              <a:buSzPct val="100000"/>
              <a:buNone/>
              <a:defRPr sz="3600" b="1">
                <a:solidFill>
                  <a:schemeClr val="dk1"/>
                </a:solidFill>
              </a:defRPr>
            </a:lvl5pPr>
            <a:lvl6pPr rtl="0">
              <a:spcBef>
                <a:spcPts val="0"/>
              </a:spcBef>
              <a:buClr>
                <a:schemeClr val="dk1"/>
              </a:buClr>
              <a:buSzPct val="100000"/>
              <a:buNone/>
              <a:defRPr sz="3600" b="1">
                <a:solidFill>
                  <a:schemeClr val="dk1"/>
                </a:solidFill>
              </a:defRPr>
            </a:lvl6pPr>
            <a:lvl7pPr rtl="0">
              <a:spcBef>
                <a:spcPts val="0"/>
              </a:spcBef>
              <a:buClr>
                <a:schemeClr val="dk1"/>
              </a:buClr>
              <a:buSzPct val="100000"/>
              <a:buNone/>
              <a:defRPr sz="3600" b="1">
                <a:solidFill>
                  <a:schemeClr val="dk1"/>
                </a:solidFill>
              </a:defRPr>
            </a:lvl7pPr>
            <a:lvl8pPr rtl="0">
              <a:spcBef>
                <a:spcPts val="0"/>
              </a:spcBef>
              <a:buClr>
                <a:schemeClr val="dk1"/>
              </a:buClr>
              <a:buSzPct val="100000"/>
              <a:buNone/>
              <a:defRPr sz="3600" b="1">
                <a:solidFill>
                  <a:schemeClr val="dk1"/>
                </a:solidFill>
              </a:defRPr>
            </a:lvl8pPr>
            <a:lvl9pPr rtl="0">
              <a:spcBef>
                <a:spcPts val="0"/>
              </a:spcBef>
              <a:buClr>
                <a:schemeClr val="dk1"/>
              </a:buClr>
              <a:buSzPct val="100000"/>
              <a:buNone/>
              <a:defRPr sz="3600" b="1">
                <a:solidFill>
                  <a:schemeClr val="dk1"/>
                </a:solidFill>
              </a:defRPr>
            </a:lvl9pPr>
          </a:lstStyle>
          <a:p>
            <a:r>
              <a:rPr lang="en-US" sz="3800" smtClean="0">
                <a:latin typeface="Century Gothic" panose="020B0502020202020204" pitchFamily="34" charset="0"/>
              </a:rPr>
              <a:t>IMPORTANT DATE</a:t>
            </a:r>
            <a:endParaRPr lang="en-US" sz="3800">
              <a:latin typeface="Century Gothic" panose="020B0502020202020204" pitchFamily="34" charset="0"/>
            </a:endParaRPr>
          </a:p>
        </p:txBody>
      </p:sp>
      <p:grpSp>
        <p:nvGrpSpPr>
          <p:cNvPr id="18" name="Group 17"/>
          <p:cNvGrpSpPr/>
          <p:nvPr/>
        </p:nvGrpSpPr>
        <p:grpSpPr>
          <a:xfrm>
            <a:off x="899884" y="1681258"/>
            <a:ext cx="4098832" cy="4752781"/>
            <a:chOff x="-2061029" y="1683656"/>
            <a:chExt cx="4098832" cy="4752781"/>
          </a:xfrm>
        </p:grpSpPr>
        <p:sp>
          <p:nvSpPr>
            <p:cNvPr id="6" name="Pentagon 5"/>
            <p:cNvSpPr/>
            <p:nvPr/>
          </p:nvSpPr>
          <p:spPr>
            <a:xfrm>
              <a:off x="-2037804" y="1683656"/>
              <a:ext cx="4075607" cy="589597"/>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dirty="0" smtClean="0">
                  <a:latin typeface="Century Gothic" panose="020B0502020202020204" pitchFamily="34" charset="0"/>
                </a:rPr>
                <a:t>Start of Application Placement</a:t>
              </a:r>
              <a:endParaRPr lang="en-US" sz="1600" dirty="0">
                <a:latin typeface="Century Gothic" panose="020B0502020202020204" pitchFamily="34" charset="0"/>
              </a:endParaRPr>
            </a:p>
          </p:txBody>
        </p:sp>
        <p:sp>
          <p:nvSpPr>
            <p:cNvPr id="13" name="Pentagon 12"/>
            <p:cNvSpPr/>
            <p:nvPr/>
          </p:nvSpPr>
          <p:spPr>
            <a:xfrm>
              <a:off x="-2037805" y="2354195"/>
              <a:ext cx="4075607" cy="473290"/>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a:latin typeface="Century Gothic" panose="020B0502020202020204" pitchFamily="34" charset="0"/>
                </a:rPr>
                <a:t>Start </a:t>
              </a:r>
              <a:r>
                <a:rPr lang="en-US" sz="1600" smtClean="0">
                  <a:latin typeface="Century Gothic" panose="020B0502020202020204" pitchFamily="34" charset="0"/>
                </a:rPr>
                <a:t>of Industrial Training</a:t>
              </a:r>
              <a:endParaRPr lang="en-US" sz="1600"/>
            </a:p>
          </p:txBody>
        </p:sp>
        <p:sp>
          <p:nvSpPr>
            <p:cNvPr id="14" name="Pentagon 13"/>
            <p:cNvSpPr/>
            <p:nvPr/>
          </p:nvSpPr>
          <p:spPr>
            <a:xfrm>
              <a:off x="-2037804" y="2958594"/>
              <a:ext cx="4075607" cy="316095"/>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dirty="0" smtClean="0">
                  <a:latin typeface="Century Gothic" panose="020B0502020202020204" pitchFamily="34" charset="0"/>
                </a:rPr>
                <a:t>End </a:t>
              </a:r>
              <a:r>
                <a:rPr lang="en-US" sz="1600" dirty="0">
                  <a:latin typeface="Century Gothic" panose="020B0502020202020204" pitchFamily="34" charset="0"/>
                </a:rPr>
                <a:t>of Industrial </a:t>
              </a:r>
              <a:r>
                <a:rPr lang="en-US" sz="1600" dirty="0" smtClean="0">
                  <a:latin typeface="Century Gothic" panose="020B0502020202020204" pitchFamily="34" charset="0"/>
                </a:rPr>
                <a:t>Training</a:t>
              </a:r>
              <a:endParaRPr lang="en-US" sz="1600" dirty="0"/>
            </a:p>
          </p:txBody>
        </p:sp>
        <p:sp>
          <p:nvSpPr>
            <p:cNvPr id="15" name="Pentagon 14"/>
            <p:cNvSpPr/>
            <p:nvPr/>
          </p:nvSpPr>
          <p:spPr>
            <a:xfrm>
              <a:off x="-2037805" y="3506304"/>
              <a:ext cx="4075607" cy="580177"/>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b="1" dirty="0" smtClean="0">
                  <a:solidFill>
                    <a:srgbClr val="C00000"/>
                  </a:solidFill>
                  <a:latin typeface="Century Gothic" panose="020B0502020202020204" pitchFamily="34" charset="0"/>
                </a:rPr>
                <a:t>Technical Report and </a:t>
              </a:r>
              <a:r>
                <a:rPr lang="en-US" sz="1600" b="1" dirty="0">
                  <a:solidFill>
                    <a:srgbClr val="C00000"/>
                  </a:solidFill>
                  <a:latin typeface="Century Gothic" panose="020B0502020202020204" pitchFamily="34" charset="0"/>
                </a:rPr>
                <a:t>P</a:t>
              </a:r>
              <a:r>
                <a:rPr lang="en-US" sz="1600" b="1" dirty="0" smtClean="0">
                  <a:solidFill>
                    <a:srgbClr val="C00000"/>
                  </a:solidFill>
                  <a:latin typeface="Century Gothic" panose="020B0502020202020204" pitchFamily="34" charset="0"/>
                </a:rPr>
                <a:t>oster </a:t>
              </a:r>
              <a:r>
                <a:rPr lang="en-US" sz="1600" b="1" dirty="0">
                  <a:solidFill>
                    <a:srgbClr val="C00000"/>
                  </a:solidFill>
                  <a:latin typeface="Century Gothic" panose="020B0502020202020204" pitchFamily="34" charset="0"/>
                </a:rPr>
                <a:t>P</a:t>
              </a:r>
              <a:r>
                <a:rPr lang="en-US" sz="1600" b="1" dirty="0" smtClean="0">
                  <a:solidFill>
                    <a:srgbClr val="C00000"/>
                  </a:solidFill>
                  <a:latin typeface="Century Gothic" panose="020B0502020202020204" pitchFamily="34" charset="0"/>
                </a:rPr>
                <a:t>reparation</a:t>
              </a:r>
              <a:endParaRPr lang="en-US" sz="1600" b="1" dirty="0">
                <a:solidFill>
                  <a:srgbClr val="C00000"/>
                </a:solidFill>
              </a:endParaRPr>
            </a:p>
          </p:txBody>
        </p:sp>
        <p:sp>
          <p:nvSpPr>
            <p:cNvPr id="16" name="Pentagon 15"/>
            <p:cNvSpPr/>
            <p:nvPr/>
          </p:nvSpPr>
          <p:spPr>
            <a:xfrm>
              <a:off x="-2061028" y="5101937"/>
              <a:ext cx="4075607" cy="523281"/>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b="1" dirty="0" smtClean="0">
                  <a:solidFill>
                    <a:srgbClr val="C00000"/>
                  </a:solidFill>
                  <a:latin typeface="Century Gothic" panose="020B0502020202020204" pitchFamily="34" charset="0"/>
                </a:rPr>
                <a:t>KLIK</a:t>
              </a:r>
              <a:endParaRPr lang="en-US" sz="1600" b="1" dirty="0">
                <a:solidFill>
                  <a:srgbClr val="C00000"/>
                </a:solidFill>
              </a:endParaRPr>
            </a:p>
          </p:txBody>
        </p:sp>
        <p:sp>
          <p:nvSpPr>
            <p:cNvPr id="17" name="Pentagon 16"/>
            <p:cNvSpPr/>
            <p:nvPr/>
          </p:nvSpPr>
          <p:spPr>
            <a:xfrm>
              <a:off x="-2061029" y="5739751"/>
              <a:ext cx="4075607" cy="696686"/>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b="1" dirty="0" smtClean="0">
                  <a:solidFill>
                    <a:srgbClr val="C00000"/>
                  </a:solidFill>
                  <a:latin typeface="Century Gothic" panose="020B0502020202020204" pitchFamily="34" charset="0"/>
                </a:rPr>
                <a:t>Submission of Technical Report After Correction</a:t>
              </a:r>
              <a:endParaRPr lang="en-US" sz="1600" b="1" dirty="0">
                <a:solidFill>
                  <a:srgbClr val="C00000"/>
                </a:solidFill>
              </a:endParaRPr>
            </a:p>
          </p:txBody>
        </p:sp>
      </p:grpSp>
      <p:sp>
        <p:nvSpPr>
          <p:cNvPr id="19" name="Rectangle 18"/>
          <p:cNvSpPr/>
          <p:nvPr/>
        </p:nvSpPr>
        <p:spPr>
          <a:xfrm>
            <a:off x="5061402" y="1695772"/>
            <a:ext cx="3661684" cy="575083"/>
          </a:xfrm>
          <a:prstGeom prst="rect">
            <a:avLst/>
          </a:prstGeom>
          <a:solidFill>
            <a:srgbClr val="8BCDFF"/>
          </a:solidFill>
          <a:ln>
            <a:solidFill>
              <a:srgbClr val="8B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Century Gothic" panose="020B0502020202020204" pitchFamily="34" charset="0"/>
              </a:rPr>
              <a:t>23 March 2020 to 15 August 2020</a:t>
            </a:r>
            <a:endParaRPr lang="en-US" sz="1600" dirty="0">
              <a:solidFill>
                <a:schemeClr val="tx1"/>
              </a:solidFill>
            </a:endParaRPr>
          </a:p>
        </p:txBody>
      </p:sp>
      <p:sp>
        <p:nvSpPr>
          <p:cNvPr id="20" name="Rectangle 19"/>
          <p:cNvSpPr/>
          <p:nvPr/>
        </p:nvSpPr>
        <p:spPr>
          <a:xfrm>
            <a:off x="5061402" y="2408152"/>
            <a:ext cx="3661684" cy="241779"/>
          </a:xfrm>
          <a:prstGeom prst="rect">
            <a:avLst/>
          </a:prstGeom>
          <a:solidFill>
            <a:srgbClr val="8BCDFF"/>
          </a:solidFill>
          <a:ln>
            <a:solidFill>
              <a:srgbClr val="8B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Century Gothic" panose="020B0502020202020204" pitchFamily="34" charset="0"/>
              </a:rPr>
              <a:t>1 September 2020</a:t>
            </a:r>
            <a:endParaRPr lang="en-US" sz="1600" dirty="0">
              <a:solidFill>
                <a:schemeClr val="tx1"/>
              </a:solidFill>
            </a:endParaRPr>
          </a:p>
        </p:txBody>
      </p:sp>
      <p:sp>
        <p:nvSpPr>
          <p:cNvPr id="21" name="Rectangle 20"/>
          <p:cNvSpPr/>
          <p:nvPr/>
        </p:nvSpPr>
        <p:spPr>
          <a:xfrm>
            <a:off x="5061402" y="2923993"/>
            <a:ext cx="3661684" cy="266410"/>
          </a:xfrm>
          <a:prstGeom prst="rect">
            <a:avLst/>
          </a:prstGeom>
          <a:solidFill>
            <a:srgbClr val="8BCDFF"/>
          </a:solidFill>
          <a:ln>
            <a:solidFill>
              <a:srgbClr val="8B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Century Gothic" panose="020B0502020202020204" pitchFamily="34" charset="0"/>
              </a:rPr>
              <a:t>14 or 15 January 2021 (20 weeks)</a:t>
            </a:r>
            <a:endParaRPr lang="en-US" sz="1600" dirty="0">
              <a:solidFill>
                <a:schemeClr val="tx1"/>
              </a:solidFill>
            </a:endParaRPr>
          </a:p>
        </p:txBody>
      </p:sp>
      <p:sp>
        <p:nvSpPr>
          <p:cNvPr id="22" name="Rectangle 21"/>
          <p:cNvSpPr/>
          <p:nvPr/>
        </p:nvSpPr>
        <p:spPr>
          <a:xfrm>
            <a:off x="5054143" y="3480179"/>
            <a:ext cx="3661684" cy="532184"/>
          </a:xfrm>
          <a:prstGeom prst="rect">
            <a:avLst/>
          </a:prstGeom>
          <a:solidFill>
            <a:srgbClr val="8BCDFF"/>
          </a:solidFill>
          <a:ln>
            <a:solidFill>
              <a:srgbClr val="8B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Century Gothic" panose="020B0502020202020204" pitchFamily="34" charset="0"/>
              </a:rPr>
              <a:t>18 Jan – 12  March 2021</a:t>
            </a:r>
            <a:endParaRPr lang="en-US" sz="1600" b="1" dirty="0">
              <a:solidFill>
                <a:schemeClr val="tx1"/>
              </a:solidFill>
            </a:endParaRPr>
          </a:p>
        </p:txBody>
      </p:sp>
      <p:sp>
        <p:nvSpPr>
          <p:cNvPr id="23" name="Rectangle 22"/>
          <p:cNvSpPr/>
          <p:nvPr/>
        </p:nvSpPr>
        <p:spPr>
          <a:xfrm>
            <a:off x="5068661" y="5159143"/>
            <a:ext cx="3661684" cy="462100"/>
          </a:xfrm>
          <a:prstGeom prst="rect">
            <a:avLst/>
          </a:prstGeom>
          <a:solidFill>
            <a:srgbClr val="8BCDFF"/>
          </a:solidFill>
          <a:ln>
            <a:solidFill>
              <a:srgbClr val="8B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Century Gothic" panose="020B0502020202020204" pitchFamily="34" charset="0"/>
              </a:rPr>
              <a:t>6 APRIL 2021</a:t>
            </a:r>
          </a:p>
          <a:p>
            <a:pPr algn="ctr"/>
            <a:r>
              <a:rPr lang="en-US" sz="1600" b="1" dirty="0" smtClean="0">
                <a:solidFill>
                  <a:schemeClr val="tx1"/>
                </a:solidFill>
                <a:latin typeface="Century Gothic" panose="020B0502020202020204" pitchFamily="34" charset="0"/>
              </a:rPr>
              <a:t> (*</a:t>
            </a:r>
            <a:r>
              <a:rPr lang="en-US" sz="1200" b="1" dirty="0" smtClean="0">
                <a:solidFill>
                  <a:schemeClr val="tx1"/>
                </a:solidFill>
                <a:latin typeface="Century Gothic" panose="020B0502020202020204" pitchFamily="34" charset="0"/>
              </a:rPr>
              <a:t>Subject </a:t>
            </a:r>
            <a:r>
              <a:rPr lang="en-US" sz="1200" b="1" dirty="0">
                <a:solidFill>
                  <a:schemeClr val="tx1"/>
                </a:solidFill>
                <a:latin typeface="Century Gothic" panose="020B0502020202020204" pitchFamily="34" charset="0"/>
              </a:rPr>
              <a:t>to </a:t>
            </a:r>
            <a:r>
              <a:rPr lang="en-US" sz="1200" b="1" dirty="0" smtClean="0">
                <a:solidFill>
                  <a:schemeClr val="tx1"/>
                </a:solidFill>
                <a:latin typeface="Century Gothic" panose="020B0502020202020204" pitchFamily="34" charset="0"/>
              </a:rPr>
              <a:t>amendment)</a:t>
            </a:r>
            <a:endParaRPr lang="en-US" sz="1200" b="1" dirty="0">
              <a:solidFill>
                <a:schemeClr val="tx1"/>
              </a:solidFill>
            </a:endParaRPr>
          </a:p>
        </p:txBody>
      </p:sp>
      <p:sp>
        <p:nvSpPr>
          <p:cNvPr id="24" name="Rectangle 23"/>
          <p:cNvSpPr/>
          <p:nvPr/>
        </p:nvSpPr>
        <p:spPr>
          <a:xfrm>
            <a:off x="5061402" y="5742447"/>
            <a:ext cx="3661684" cy="696686"/>
          </a:xfrm>
          <a:prstGeom prst="rect">
            <a:avLst/>
          </a:prstGeom>
          <a:solidFill>
            <a:srgbClr val="8BCDFF"/>
          </a:solidFill>
          <a:ln>
            <a:solidFill>
              <a:srgbClr val="8B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Century Gothic" panose="020B0502020202020204" pitchFamily="34" charset="0"/>
              </a:rPr>
              <a:t>12 to 18 APRIL 2021</a:t>
            </a:r>
            <a:endParaRPr lang="en-US" sz="1600" b="1" dirty="0">
              <a:solidFill>
                <a:schemeClr val="tx1"/>
              </a:solidFill>
            </a:endParaRPr>
          </a:p>
        </p:txBody>
      </p:sp>
      <p:sp>
        <p:nvSpPr>
          <p:cNvPr id="25" name="Pentagon 24"/>
          <p:cNvSpPr/>
          <p:nvPr/>
        </p:nvSpPr>
        <p:spPr>
          <a:xfrm>
            <a:off x="923108" y="4203511"/>
            <a:ext cx="4075607" cy="755352"/>
          </a:xfrm>
          <a:prstGeom prst="homePlat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600" b="1" dirty="0" smtClean="0">
                <a:solidFill>
                  <a:srgbClr val="C00000"/>
                </a:solidFill>
                <a:latin typeface="Century Gothic" panose="020B0502020202020204" pitchFamily="34" charset="0"/>
              </a:rPr>
              <a:t>Technical Report  Submission</a:t>
            </a:r>
            <a:endParaRPr lang="en-US" sz="1600" b="1" dirty="0">
              <a:solidFill>
                <a:srgbClr val="C00000"/>
              </a:solidFill>
            </a:endParaRPr>
          </a:p>
        </p:txBody>
      </p:sp>
      <p:sp>
        <p:nvSpPr>
          <p:cNvPr id="26" name="Rectangle 25"/>
          <p:cNvSpPr/>
          <p:nvPr/>
        </p:nvSpPr>
        <p:spPr>
          <a:xfrm>
            <a:off x="5083448" y="4203512"/>
            <a:ext cx="3661684" cy="825684"/>
          </a:xfrm>
          <a:prstGeom prst="rect">
            <a:avLst/>
          </a:prstGeom>
          <a:solidFill>
            <a:srgbClr val="8BCDFF"/>
          </a:solidFill>
          <a:ln>
            <a:solidFill>
              <a:srgbClr val="8BC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latin typeface="Century Gothic" panose="020B0502020202020204" pitchFamily="34" charset="0"/>
              </a:rPr>
              <a:t>15 March – 19 March 2021</a:t>
            </a:r>
          </a:p>
          <a:p>
            <a:pPr algn="ctr"/>
            <a:r>
              <a:rPr lang="en-US" b="1" dirty="0" smtClean="0">
                <a:solidFill>
                  <a:schemeClr val="tx1"/>
                </a:solidFill>
                <a:latin typeface="Century Gothic" panose="020B0502020202020204" pitchFamily="34" charset="0"/>
              </a:rPr>
              <a:t> </a:t>
            </a:r>
            <a:r>
              <a:rPr lang="en-US" b="1" dirty="0" smtClean="0">
                <a:solidFill>
                  <a:schemeClr val="tx1"/>
                </a:solidFill>
                <a:latin typeface="Century Gothic" panose="020B0502020202020204" pitchFamily="34" charset="0"/>
              </a:rPr>
              <a:t>(Faculty </a:t>
            </a:r>
            <a:r>
              <a:rPr lang="en-US" b="1" dirty="0" smtClean="0">
                <a:solidFill>
                  <a:schemeClr val="tx1"/>
                </a:solidFill>
                <a:latin typeface="Century Gothic" panose="020B0502020202020204" pitchFamily="34" charset="0"/>
              </a:rPr>
              <a:t>SV)</a:t>
            </a:r>
          </a:p>
          <a:p>
            <a:pPr algn="ctr"/>
            <a:r>
              <a:rPr lang="en-US" b="1" dirty="0" smtClean="0">
                <a:solidFill>
                  <a:schemeClr val="tx1"/>
                </a:solidFill>
                <a:latin typeface="Century Gothic" panose="020B0502020202020204" pitchFamily="34" charset="0"/>
              </a:rPr>
              <a:t>22 March – 31  March 2021</a:t>
            </a:r>
          </a:p>
          <a:p>
            <a:pPr algn="ctr"/>
            <a:r>
              <a:rPr lang="en-US" b="1" dirty="0" smtClean="0">
                <a:solidFill>
                  <a:schemeClr val="tx1"/>
                </a:solidFill>
                <a:latin typeface="Century Gothic" panose="020B0502020202020204" pitchFamily="34" charset="0"/>
              </a:rPr>
              <a:t> </a:t>
            </a:r>
            <a:r>
              <a:rPr lang="en-US" b="1" dirty="0" smtClean="0">
                <a:solidFill>
                  <a:schemeClr val="tx1"/>
                </a:solidFill>
                <a:latin typeface="Century Gothic" panose="020B0502020202020204" pitchFamily="34" charset="0"/>
              </a:rPr>
              <a:t>( </a:t>
            </a:r>
            <a:r>
              <a:rPr lang="en-US" b="1" dirty="0" smtClean="0">
                <a:solidFill>
                  <a:schemeClr val="tx1"/>
                </a:solidFill>
                <a:latin typeface="Century Gothic" panose="020B0502020202020204" pitchFamily="34" charset="0"/>
              </a:rPr>
              <a:t>Industry SV)</a:t>
            </a:r>
            <a:endParaRPr lang="en-US" b="1" dirty="0">
              <a:solidFill>
                <a:schemeClr val="tx1"/>
              </a:solidFill>
            </a:endParaRPr>
          </a:p>
        </p:txBody>
      </p:sp>
    </p:spTree>
    <p:extLst>
      <p:ext uri="{BB962C8B-B14F-4D97-AF65-F5344CB8AC3E}">
        <p14:creationId xmlns:p14="http://schemas.microsoft.com/office/powerpoint/2010/main" val="4725657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DOCUMENTS TO SUBMIT </a:t>
            </a:r>
            <a:endParaRPr lang="en-MY" dirty="0"/>
          </a:p>
        </p:txBody>
      </p:sp>
      <p:sp>
        <p:nvSpPr>
          <p:cNvPr id="4" name="Text Placeholder 3"/>
          <p:cNvSpPr>
            <a:spLocks noGrp="1"/>
          </p:cNvSpPr>
          <p:nvPr>
            <p:ph type="body" idx="1"/>
          </p:nvPr>
        </p:nvSpPr>
        <p:spPr/>
        <p:txBody>
          <a:bodyPr/>
          <a:lstStyle/>
          <a:p>
            <a:pPr marL="342900" indent="-342900">
              <a:buAutoNum type="arabicPeriod"/>
            </a:pPr>
            <a:r>
              <a:rPr lang="en-MY" dirty="0" err="1" smtClean="0"/>
              <a:t>Borang</a:t>
            </a:r>
            <a:r>
              <a:rPr lang="en-MY" dirty="0" smtClean="0"/>
              <a:t> </a:t>
            </a:r>
            <a:r>
              <a:rPr lang="en-MY" dirty="0" err="1" smtClean="0"/>
              <a:t>tamat</a:t>
            </a:r>
            <a:r>
              <a:rPr lang="en-MY" dirty="0" smtClean="0"/>
              <a:t> </a:t>
            </a:r>
            <a:r>
              <a:rPr lang="en-MY" dirty="0" err="1" smtClean="0"/>
              <a:t>latihan</a:t>
            </a:r>
            <a:r>
              <a:rPr lang="en-MY" dirty="0" smtClean="0"/>
              <a:t> (Completion form)</a:t>
            </a:r>
          </a:p>
          <a:p>
            <a:pPr marL="342900" indent="-342900">
              <a:buAutoNum type="arabicPeriod"/>
            </a:pPr>
            <a:r>
              <a:rPr lang="en-MY" dirty="0" smtClean="0"/>
              <a:t>Surat </a:t>
            </a:r>
            <a:r>
              <a:rPr lang="en-MY" dirty="0" err="1" smtClean="0"/>
              <a:t>permohonan</a:t>
            </a:r>
            <a:r>
              <a:rPr lang="en-MY" dirty="0" smtClean="0"/>
              <a:t> </a:t>
            </a:r>
            <a:r>
              <a:rPr lang="en-MY" dirty="0" err="1" smtClean="0"/>
              <a:t>laporan</a:t>
            </a:r>
            <a:r>
              <a:rPr lang="en-MY" dirty="0" smtClean="0"/>
              <a:t> </a:t>
            </a:r>
            <a:r>
              <a:rPr lang="en-MY" dirty="0" err="1" smtClean="0"/>
              <a:t>teknik</a:t>
            </a:r>
            <a:r>
              <a:rPr lang="en-MY" dirty="0" smtClean="0"/>
              <a:t> (Application letter for technical report)</a:t>
            </a:r>
          </a:p>
          <a:p>
            <a:pPr marL="342900" indent="-342900">
              <a:buAutoNum type="arabicPeriod"/>
            </a:pPr>
            <a:r>
              <a:rPr lang="en-MY" dirty="0" smtClean="0"/>
              <a:t>Surat </a:t>
            </a:r>
            <a:r>
              <a:rPr lang="en-MY" dirty="0" err="1" smtClean="0"/>
              <a:t>penerimaan</a:t>
            </a:r>
            <a:r>
              <a:rPr lang="en-MY" dirty="0" smtClean="0"/>
              <a:t> </a:t>
            </a:r>
            <a:r>
              <a:rPr lang="en-MY" dirty="0" err="1" smtClean="0"/>
              <a:t>laporan</a:t>
            </a:r>
            <a:r>
              <a:rPr lang="en-MY" dirty="0" smtClean="0"/>
              <a:t> </a:t>
            </a:r>
            <a:r>
              <a:rPr lang="en-MY" dirty="0" err="1" smtClean="0"/>
              <a:t>teknik</a:t>
            </a:r>
            <a:r>
              <a:rPr lang="en-MY" dirty="0"/>
              <a:t> </a:t>
            </a:r>
            <a:r>
              <a:rPr lang="en-MY" dirty="0" smtClean="0"/>
              <a:t>(Acceptance letter for technical report)</a:t>
            </a:r>
          </a:p>
          <a:p>
            <a:pPr marL="342900" indent="-342900">
              <a:buAutoNum type="arabicPeriod"/>
            </a:pPr>
            <a:r>
              <a:rPr lang="en-MY" dirty="0" err="1" smtClean="0"/>
              <a:t>Laporan</a:t>
            </a:r>
            <a:r>
              <a:rPr lang="en-MY" dirty="0" smtClean="0"/>
              <a:t> </a:t>
            </a:r>
            <a:r>
              <a:rPr lang="en-MY" dirty="0" err="1" smtClean="0"/>
              <a:t>teknik</a:t>
            </a:r>
            <a:r>
              <a:rPr lang="en-MY" dirty="0" smtClean="0"/>
              <a:t> (technical report)</a:t>
            </a:r>
          </a:p>
          <a:p>
            <a:pPr marL="342900" indent="-342900">
              <a:buAutoNum type="arabicPeriod"/>
            </a:pPr>
            <a:r>
              <a:rPr lang="en-MY" dirty="0" smtClean="0"/>
              <a:t>Poster </a:t>
            </a:r>
          </a:p>
          <a:p>
            <a:pPr marL="342900" indent="-342900">
              <a:buAutoNum type="arabicPeriod"/>
            </a:pPr>
            <a:endParaRPr lang="en-MY" dirty="0"/>
          </a:p>
          <a:p>
            <a:pPr marL="342900" indent="-342900">
              <a:buAutoNum type="arabicPeriod"/>
            </a:pPr>
            <a:endParaRPr lang="en-MY" dirty="0" smtClean="0"/>
          </a:p>
          <a:p>
            <a:r>
              <a:rPr lang="en-MY" dirty="0" smtClean="0"/>
              <a:t>1 &amp; 2 – after end of internship</a:t>
            </a:r>
          </a:p>
          <a:p>
            <a:r>
              <a:rPr lang="en-MY" dirty="0" smtClean="0"/>
              <a:t>3 &amp; 4  &amp; 5 -  after KLIK</a:t>
            </a:r>
            <a:endParaRPr lang="en-MY" dirty="0"/>
          </a:p>
        </p:txBody>
      </p:sp>
    </p:spTree>
    <p:extLst>
      <p:ext uri="{BB962C8B-B14F-4D97-AF65-F5344CB8AC3E}">
        <p14:creationId xmlns:p14="http://schemas.microsoft.com/office/powerpoint/2010/main" val="14022873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2625" y="2882648"/>
            <a:ext cx="7772400" cy="641699"/>
          </a:xfrm>
        </p:spPr>
        <p:txBody>
          <a:bodyPr/>
          <a:lstStyle/>
          <a:p>
            <a:pPr algn="ctr"/>
            <a:r>
              <a:rPr lang="en-MY" smtClean="0">
                <a:latin typeface="Century Gothic" panose="020B0502020202020204" pitchFamily="34" charset="0"/>
              </a:rPr>
              <a:t>THANK YOU</a:t>
            </a:r>
            <a:endParaRPr lang="en-MY" sz="1800" dirty="0">
              <a:latin typeface="Century Gothic" panose="020B0502020202020204" pitchFamily="34" charset="0"/>
            </a:endParaRPr>
          </a:p>
        </p:txBody>
      </p:sp>
    </p:spTree>
    <p:extLst>
      <p:ext uri="{BB962C8B-B14F-4D97-AF65-F5344CB8AC3E}">
        <p14:creationId xmlns:p14="http://schemas.microsoft.com/office/powerpoint/2010/main" val="7262189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LERANING OUTCOME</a:t>
            </a:r>
            <a:endParaRPr lang="ms-MY"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32842724"/>
              </p:ext>
            </p:extLst>
          </p:nvPr>
        </p:nvGraphicFramePr>
        <p:xfrm>
          <a:off x="272955" y="1760560"/>
          <a:ext cx="8871045" cy="3098044"/>
        </p:xfrm>
        <a:graphic>
          <a:graphicData uri="http://schemas.openxmlformats.org/drawingml/2006/table">
            <a:tbl>
              <a:tblPr firstRow="1" firstCol="1" bandRow="1"/>
              <a:tblGrid>
                <a:gridCol w="8871045">
                  <a:extLst>
                    <a:ext uri="{9D8B030D-6E8A-4147-A177-3AD203B41FA5}">
                      <a16:colId xmlns:a16="http://schemas.microsoft.com/office/drawing/2014/main" val="20000"/>
                    </a:ext>
                  </a:extLst>
                </a:gridCol>
              </a:tblGrid>
              <a:tr h="540797">
                <a:tc>
                  <a:txBody>
                    <a:bodyPr/>
                    <a:lstStyle/>
                    <a:p>
                      <a:pPr marL="342900" indent="-342900" algn="just">
                        <a:spcAft>
                          <a:spcPts val="0"/>
                        </a:spcAft>
                        <a:buFont typeface="Arial" panose="020B0604020202020204" pitchFamily="34" charset="0"/>
                        <a:buChar char="•"/>
                      </a:pPr>
                      <a:r>
                        <a:rPr lang="ms-MY" sz="2000" i="1" dirty="0" smtClean="0">
                          <a:effectLst/>
                          <a:latin typeface="Calibri"/>
                          <a:cs typeface="Arial"/>
                        </a:rPr>
                        <a:t>Identify </a:t>
                      </a:r>
                      <a:r>
                        <a:rPr lang="ms-MY" sz="2000" i="1" dirty="0">
                          <a:effectLst/>
                          <a:latin typeface="Calibri"/>
                          <a:cs typeface="Arial"/>
                        </a:rPr>
                        <a:t>the appropriate methods to solve the industrial project.</a:t>
                      </a:r>
                      <a:r>
                        <a:rPr lang="ms-MY" sz="2000" dirty="0">
                          <a:effectLst/>
                          <a:latin typeface="Calibri"/>
                          <a:cs typeface="Arial"/>
                        </a:rPr>
                        <a:t> </a:t>
                      </a:r>
                    </a:p>
                  </a:txBody>
                  <a:tcPr marL="68580" marR="68580" marT="0" marB="0">
                    <a:lnL>
                      <a:noFill/>
                    </a:lnL>
                    <a:lnR>
                      <a:noFill/>
                    </a:lnR>
                    <a:lnT>
                      <a:noFill/>
                    </a:lnT>
                    <a:lnB>
                      <a:noFill/>
                    </a:lnB>
                  </a:tcPr>
                </a:tc>
                <a:extLst>
                  <a:ext uri="{0D108BD9-81ED-4DB2-BD59-A6C34878D82A}">
                    <a16:rowId xmlns:a16="http://schemas.microsoft.com/office/drawing/2014/main" val="10000"/>
                  </a:ext>
                </a:extLst>
              </a:tr>
              <a:tr h="553371">
                <a:tc>
                  <a:txBody>
                    <a:bodyPr/>
                    <a:lstStyle/>
                    <a:p>
                      <a:pPr marL="342900" indent="-342900" algn="just">
                        <a:spcAft>
                          <a:spcPts val="0"/>
                        </a:spcAft>
                        <a:buFont typeface="Arial" panose="020B0604020202020204" pitchFamily="34" charset="0"/>
                        <a:buChar char="•"/>
                      </a:pPr>
                      <a:r>
                        <a:rPr lang="en-GB" sz="2000" i="1" dirty="0" smtClean="0">
                          <a:solidFill>
                            <a:srgbClr val="000000"/>
                          </a:solidFill>
                          <a:effectLst/>
                          <a:latin typeface="Calibri"/>
                          <a:cs typeface="Arial"/>
                        </a:rPr>
                        <a:t>Propose </a:t>
                      </a:r>
                      <a:r>
                        <a:rPr lang="en-GB" sz="2000" i="1" dirty="0">
                          <a:solidFill>
                            <a:srgbClr val="000000"/>
                          </a:solidFill>
                          <a:effectLst/>
                          <a:latin typeface="Calibri"/>
                          <a:cs typeface="Arial"/>
                        </a:rPr>
                        <a:t>the effective solutions for the industrial project.</a:t>
                      </a:r>
                      <a:r>
                        <a:rPr lang="en-GB" sz="2000" dirty="0">
                          <a:effectLst/>
                          <a:latin typeface="Calibri"/>
                          <a:cs typeface="Arial"/>
                        </a:rPr>
                        <a:t> </a:t>
                      </a:r>
                      <a:endParaRPr lang="ms-MY" sz="2000" dirty="0">
                        <a:effectLst/>
                        <a:latin typeface="Calibri"/>
                        <a:cs typeface="Arial"/>
                      </a:endParaRPr>
                    </a:p>
                  </a:txBody>
                  <a:tcPr marL="68580" marR="68580" marT="0" marB="0">
                    <a:lnL>
                      <a:noFill/>
                    </a:lnL>
                    <a:lnR>
                      <a:noFill/>
                    </a:lnR>
                    <a:lnT>
                      <a:noFill/>
                    </a:lnT>
                    <a:lnB>
                      <a:noFill/>
                    </a:lnB>
                  </a:tcPr>
                </a:tc>
                <a:extLst>
                  <a:ext uri="{0D108BD9-81ED-4DB2-BD59-A6C34878D82A}">
                    <a16:rowId xmlns:a16="http://schemas.microsoft.com/office/drawing/2014/main" val="10001"/>
                  </a:ext>
                </a:extLst>
              </a:tr>
              <a:tr h="804904">
                <a:tc>
                  <a:txBody>
                    <a:bodyPr/>
                    <a:lstStyle/>
                    <a:p>
                      <a:pPr marL="342900" indent="-342900" algn="just">
                        <a:spcAft>
                          <a:spcPts val="0"/>
                        </a:spcAft>
                        <a:buFont typeface="Arial" panose="020B0604020202020204" pitchFamily="34" charset="0"/>
                        <a:buChar char="•"/>
                      </a:pPr>
                      <a:r>
                        <a:rPr lang="ms-MY" sz="2000" i="1" dirty="0" smtClean="0">
                          <a:effectLst/>
                          <a:latin typeface="Calibri"/>
                          <a:cs typeface="Arial"/>
                        </a:rPr>
                        <a:t>Integrate </a:t>
                      </a:r>
                      <a:r>
                        <a:rPr lang="ms-MY" sz="2000" i="1" dirty="0">
                          <a:effectLst/>
                          <a:latin typeface="Calibri"/>
                          <a:cs typeface="Arial"/>
                        </a:rPr>
                        <a:t>the existing and new information technology knowledge to solve the industrial project. </a:t>
                      </a:r>
                      <a:endParaRPr lang="ms-MY" sz="2000" dirty="0">
                        <a:effectLst/>
                        <a:latin typeface="Calibri"/>
                        <a:cs typeface="Arial"/>
                      </a:endParaRPr>
                    </a:p>
                  </a:txBody>
                  <a:tcPr marL="68580" marR="68580" marT="0" marB="0">
                    <a:lnL>
                      <a:noFill/>
                    </a:lnL>
                    <a:lnR>
                      <a:noFill/>
                    </a:lnR>
                    <a:lnT>
                      <a:noFill/>
                    </a:lnT>
                    <a:lnB>
                      <a:noFill/>
                    </a:lnB>
                  </a:tcPr>
                </a:tc>
                <a:extLst>
                  <a:ext uri="{0D108BD9-81ED-4DB2-BD59-A6C34878D82A}">
                    <a16:rowId xmlns:a16="http://schemas.microsoft.com/office/drawing/2014/main" val="10002"/>
                  </a:ext>
                </a:extLst>
              </a:tr>
              <a:tr h="477912">
                <a:tc>
                  <a:txBody>
                    <a:bodyPr/>
                    <a:lstStyle/>
                    <a:p>
                      <a:pPr marL="342900" indent="-342900" algn="just">
                        <a:spcAft>
                          <a:spcPts val="0"/>
                        </a:spcAft>
                        <a:buFont typeface="Arial" panose="020B0604020202020204" pitchFamily="34" charset="0"/>
                        <a:buChar char="•"/>
                      </a:pPr>
                      <a:r>
                        <a:rPr lang="ms-MY" sz="2000" i="1" dirty="0" smtClean="0">
                          <a:effectLst/>
                          <a:latin typeface="Calibri"/>
                          <a:cs typeface="Arial"/>
                        </a:rPr>
                        <a:t>Develop </a:t>
                      </a:r>
                      <a:r>
                        <a:rPr lang="ms-MY" sz="2000" i="1" dirty="0">
                          <a:effectLst/>
                          <a:latin typeface="Calibri"/>
                          <a:cs typeface="Arial"/>
                        </a:rPr>
                        <a:t>the industrial project based on the real problem in industry.</a:t>
                      </a:r>
                      <a:endParaRPr lang="ms-MY" sz="2000" dirty="0">
                        <a:effectLst/>
                        <a:latin typeface="Calibri"/>
                        <a:cs typeface="Arial"/>
                      </a:endParaRPr>
                    </a:p>
                  </a:txBody>
                  <a:tcPr marL="68580" marR="68580" marT="0" marB="0">
                    <a:lnL>
                      <a:noFill/>
                    </a:lnL>
                    <a:lnR>
                      <a:noFill/>
                    </a:lnR>
                    <a:lnT>
                      <a:noFill/>
                    </a:lnT>
                    <a:lnB>
                      <a:noFill/>
                    </a:lnB>
                  </a:tcPr>
                </a:tc>
                <a:extLst>
                  <a:ext uri="{0D108BD9-81ED-4DB2-BD59-A6C34878D82A}">
                    <a16:rowId xmlns:a16="http://schemas.microsoft.com/office/drawing/2014/main" val="10003"/>
                  </a:ext>
                </a:extLst>
              </a:tr>
              <a:tr h="721060">
                <a:tc>
                  <a:txBody>
                    <a:bodyPr/>
                    <a:lstStyle/>
                    <a:p>
                      <a:pPr marL="342900" indent="-342900" algn="just">
                        <a:spcAft>
                          <a:spcPts val="0"/>
                        </a:spcAft>
                        <a:buFont typeface="Arial" panose="020B0604020202020204" pitchFamily="34" charset="0"/>
                        <a:buChar char="•"/>
                      </a:pPr>
                      <a:r>
                        <a:rPr lang="ms-MY" sz="2000" i="1" dirty="0" smtClean="0">
                          <a:effectLst/>
                          <a:latin typeface="Calibri"/>
                          <a:cs typeface="Arial"/>
                        </a:rPr>
                        <a:t>Present </a:t>
                      </a:r>
                      <a:r>
                        <a:rPr lang="ms-MY" sz="2000" i="1" dirty="0">
                          <a:effectLst/>
                          <a:latin typeface="Calibri"/>
                          <a:cs typeface="Arial"/>
                        </a:rPr>
                        <a:t>the industrial project outputs.</a:t>
                      </a:r>
                      <a:endParaRPr lang="ms-MY" sz="2000" dirty="0">
                        <a:effectLst/>
                        <a:latin typeface="Calibri"/>
                        <a:cs typeface="Arial"/>
                      </a:endParaRPr>
                    </a:p>
                  </a:txBody>
                  <a:tcPr marL="68580" marR="68580" marT="0" marB="0">
                    <a:lnL>
                      <a:noFill/>
                    </a:lnL>
                    <a:lnR>
                      <a:noFill/>
                    </a:lnR>
                    <a:lnT>
                      <a:noFill/>
                    </a:lnT>
                    <a:lnB>
                      <a:noFill/>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4319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6774" y="2095500"/>
            <a:ext cx="7890364" cy="3924299"/>
          </a:xfrm>
        </p:spPr>
        <p:txBody>
          <a:bodyPr/>
          <a:lstStyle/>
          <a:p>
            <a:pPr marL="285750" lvl="0" indent="-285750">
              <a:lnSpc>
                <a:spcPct val="150000"/>
              </a:lnSpc>
              <a:buFont typeface="Wingdings" panose="05000000000000000000" pitchFamily="2" charset="2"/>
              <a:buChar char="q"/>
            </a:pPr>
            <a:r>
              <a:rPr lang="en-US" sz="2400" dirty="0"/>
              <a:t>System/Apps/Webs Development</a:t>
            </a:r>
            <a:endParaRPr lang="en-MY" sz="2400" dirty="0"/>
          </a:p>
          <a:p>
            <a:pPr marL="285750" lvl="0" indent="-285750">
              <a:lnSpc>
                <a:spcPct val="150000"/>
              </a:lnSpc>
              <a:buFont typeface="Wingdings" panose="05000000000000000000" pitchFamily="2" charset="2"/>
              <a:buChar char="q"/>
            </a:pPr>
            <a:r>
              <a:rPr lang="en-US" sz="2400" dirty="0"/>
              <a:t>System/Webs Enhancement</a:t>
            </a:r>
            <a:endParaRPr lang="en-MY" sz="2400" dirty="0"/>
          </a:p>
          <a:p>
            <a:pPr marL="285750" lvl="0" indent="-285750">
              <a:lnSpc>
                <a:spcPct val="150000"/>
              </a:lnSpc>
              <a:buFont typeface="Wingdings" panose="05000000000000000000" pitchFamily="2" charset="2"/>
              <a:buChar char="q"/>
            </a:pPr>
            <a:r>
              <a:rPr lang="en-US" sz="2400" dirty="0"/>
              <a:t>Product/Software Assessment</a:t>
            </a:r>
            <a:endParaRPr lang="en-MY" sz="2400" dirty="0"/>
          </a:p>
          <a:p>
            <a:pPr marL="285750" lvl="0" indent="-285750">
              <a:lnSpc>
                <a:spcPct val="150000"/>
              </a:lnSpc>
              <a:buFont typeface="Wingdings" panose="05000000000000000000" pitchFamily="2" charset="2"/>
              <a:buChar char="q"/>
            </a:pPr>
            <a:r>
              <a:rPr lang="en-US" sz="2400" dirty="0"/>
              <a:t>System Study</a:t>
            </a:r>
            <a:endParaRPr lang="en-MY" sz="2400" dirty="0"/>
          </a:p>
          <a:p>
            <a:pPr marL="285750" lvl="0" indent="-285750">
              <a:lnSpc>
                <a:spcPct val="150000"/>
              </a:lnSpc>
              <a:buFont typeface="Wingdings" panose="05000000000000000000" pitchFamily="2" charset="2"/>
              <a:buChar char="q"/>
            </a:pPr>
            <a:r>
              <a:rPr lang="en-US" sz="2400" dirty="0"/>
              <a:t>Network Development</a:t>
            </a:r>
            <a:endParaRPr lang="en-MY" sz="2400" dirty="0"/>
          </a:p>
          <a:p>
            <a:pPr marL="285750" lvl="0" indent="-285750">
              <a:lnSpc>
                <a:spcPct val="150000"/>
              </a:lnSpc>
              <a:buFont typeface="Wingdings" panose="05000000000000000000" pitchFamily="2" charset="2"/>
              <a:buChar char="q"/>
            </a:pPr>
            <a:r>
              <a:rPr lang="en-US" sz="2400" dirty="0"/>
              <a:t>Product /Software Deployment</a:t>
            </a:r>
            <a:endParaRPr lang="en-MY" sz="2400" dirty="0"/>
          </a:p>
          <a:p>
            <a:pPr marL="285750" lvl="0" indent="-285750">
              <a:lnSpc>
                <a:spcPct val="150000"/>
              </a:lnSpc>
              <a:buFont typeface="Wingdings" panose="05000000000000000000" pitchFamily="2" charset="2"/>
              <a:buChar char="q"/>
            </a:pPr>
            <a:r>
              <a:rPr lang="en-US" sz="2400" smtClean="0"/>
              <a:t>Software/Product </a:t>
            </a:r>
            <a:r>
              <a:rPr lang="en-US" sz="2400" dirty="0"/>
              <a:t>Maintenance </a:t>
            </a:r>
            <a:endParaRPr lang="en-MY" sz="2400" dirty="0"/>
          </a:p>
          <a:p>
            <a:pPr marL="285750" lvl="0" indent="-285750">
              <a:lnSpc>
                <a:spcPct val="150000"/>
              </a:lnSpc>
              <a:buFont typeface="Wingdings" panose="05000000000000000000" pitchFamily="2" charset="2"/>
              <a:buChar char="q"/>
            </a:pPr>
            <a:r>
              <a:rPr lang="en-US" sz="2400" dirty="0"/>
              <a:t>System Documentation</a:t>
            </a:r>
            <a:endParaRPr lang="en-MY" sz="2400" dirty="0"/>
          </a:p>
        </p:txBody>
      </p:sp>
      <p:sp>
        <p:nvSpPr>
          <p:cNvPr id="4" name="Title 25"/>
          <p:cNvSpPr txBox="1">
            <a:spLocks/>
          </p:cNvSpPr>
          <p:nvPr/>
        </p:nvSpPr>
        <p:spPr>
          <a:xfrm>
            <a:off x="763452" y="128675"/>
            <a:ext cx="5477692" cy="1308239"/>
          </a:xfrm>
          <a:prstGeom prst="rect">
            <a:avLst/>
          </a:prstGeom>
          <a:noFill/>
          <a:ln>
            <a:noFill/>
          </a:ln>
        </p:spPr>
        <p:txBody>
          <a:bodyPr lIns="91450" tIns="91450" rIns="91450" bIns="91450" anchor="t" anchorCtr="0"/>
          <a:lstStyle>
            <a:defPPr marR="0" algn="l" rtl="0">
              <a:lnSpc>
                <a:spcPct val="100000"/>
              </a:lnSpc>
              <a:spcBef>
                <a:spcPts val="0"/>
              </a:spcBef>
              <a:spcAft>
                <a:spcPts val="0"/>
              </a:spcAft>
            </a:defPPr>
            <a:lvl1pPr marR="0" algn="l" rtl="0">
              <a:lnSpc>
                <a:spcPct val="100000"/>
              </a:lnSpc>
              <a:spcBef>
                <a:spcPts val="0"/>
              </a:spcBef>
              <a:spcAft>
                <a:spcPts val="0"/>
              </a:spcAft>
              <a:buClr>
                <a:srgbClr val="FFFFFF"/>
              </a:buClr>
              <a:buSzPct val="100000"/>
              <a:buNone/>
              <a:defRPr sz="3000" b="1" i="0" u="none" strike="noStrike" cap="none" baseline="0">
                <a:solidFill>
                  <a:srgbClr val="FFFFFF"/>
                </a:solidFill>
                <a:latin typeface="Arial"/>
                <a:ea typeface="Arial"/>
                <a:cs typeface="Arial"/>
                <a:sym typeface="Arial"/>
                <a:rtl val="0"/>
              </a:defRPr>
            </a:lvl1pPr>
            <a:lvl2pPr marR="0" algn="l" rtl="0">
              <a:lnSpc>
                <a:spcPct val="100000"/>
              </a:lnSpc>
              <a:spcBef>
                <a:spcPts val="0"/>
              </a:spcBef>
              <a:spcAft>
                <a:spcPts val="0"/>
              </a:spcAft>
              <a:buClr>
                <a:schemeClr val="dk1"/>
              </a:buClr>
              <a:buSzPct val="100000"/>
              <a:buNone/>
              <a:defRPr sz="3600" b="1" i="0" u="none" strike="noStrike" cap="none" baseline="0">
                <a:solidFill>
                  <a:schemeClr val="dk1"/>
                </a:solidFill>
                <a:latin typeface="Arial"/>
                <a:ea typeface="Arial"/>
                <a:cs typeface="Arial"/>
                <a:sym typeface="Arial"/>
                <a:rtl val="0"/>
              </a:defRPr>
            </a:lvl2pPr>
            <a:lvl3pPr rtl="0">
              <a:spcBef>
                <a:spcPts val="0"/>
              </a:spcBef>
              <a:buClr>
                <a:schemeClr val="dk1"/>
              </a:buClr>
              <a:buSzPct val="100000"/>
              <a:buNone/>
              <a:defRPr sz="3600" b="1">
                <a:solidFill>
                  <a:schemeClr val="dk1"/>
                </a:solidFill>
              </a:defRPr>
            </a:lvl3pPr>
            <a:lvl4pPr rtl="0">
              <a:spcBef>
                <a:spcPts val="0"/>
              </a:spcBef>
              <a:buClr>
                <a:schemeClr val="dk1"/>
              </a:buClr>
              <a:buSzPct val="100000"/>
              <a:buNone/>
              <a:defRPr sz="3600" b="1">
                <a:solidFill>
                  <a:schemeClr val="dk1"/>
                </a:solidFill>
              </a:defRPr>
            </a:lvl4pPr>
            <a:lvl5pPr rtl="0">
              <a:spcBef>
                <a:spcPts val="0"/>
              </a:spcBef>
              <a:buClr>
                <a:schemeClr val="dk1"/>
              </a:buClr>
              <a:buSzPct val="100000"/>
              <a:buNone/>
              <a:defRPr sz="3600" b="1">
                <a:solidFill>
                  <a:schemeClr val="dk1"/>
                </a:solidFill>
              </a:defRPr>
            </a:lvl5pPr>
            <a:lvl6pPr rtl="0">
              <a:spcBef>
                <a:spcPts val="0"/>
              </a:spcBef>
              <a:buClr>
                <a:schemeClr val="dk1"/>
              </a:buClr>
              <a:buSzPct val="100000"/>
              <a:buNone/>
              <a:defRPr sz="3600" b="1">
                <a:solidFill>
                  <a:schemeClr val="dk1"/>
                </a:solidFill>
              </a:defRPr>
            </a:lvl6pPr>
            <a:lvl7pPr rtl="0">
              <a:spcBef>
                <a:spcPts val="0"/>
              </a:spcBef>
              <a:buClr>
                <a:schemeClr val="dk1"/>
              </a:buClr>
              <a:buSzPct val="100000"/>
              <a:buNone/>
              <a:defRPr sz="3600" b="1">
                <a:solidFill>
                  <a:schemeClr val="dk1"/>
                </a:solidFill>
              </a:defRPr>
            </a:lvl7pPr>
            <a:lvl8pPr rtl="0">
              <a:spcBef>
                <a:spcPts val="0"/>
              </a:spcBef>
              <a:buClr>
                <a:schemeClr val="dk1"/>
              </a:buClr>
              <a:buSzPct val="100000"/>
              <a:buNone/>
              <a:defRPr sz="3600" b="1">
                <a:solidFill>
                  <a:schemeClr val="dk1"/>
                </a:solidFill>
              </a:defRPr>
            </a:lvl8pPr>
            <a:lvl9pPr rtl="0">
              <a:spcBef>
                <a:spcPts val="0"/>
              </a:spcBef>
              <a:buClr>
                <a:schemeClr val="dk1"/>
              </a:buClr>
              <a:buSzPct val="100000"/>
              <a:buNone/>
              <a:defRPr sz="3600" b="1">
                <a:solidFill>
                  <a:schemeClr val="dk1"/>
                </a:solidFill>
              </a:defRPr>
            </a:lvl9pPr>
          </a:lstStyle>
          <a:p>
            <a:r>
              <a:rPr lang="en-US" sz="3800" dirty="0" smtClean="0">
                <a:latin typeface="Century Gothic" panose="020B0502020202020204" pitchFamily="34" charset="0"/>
              </a:rPr>
              <a:t>TYPE OF INDUSTRIAL PROJECT</a:t>
            </a:r>
            <a:endParaRPr lang="en-US" sz="3800" dirty="0">
              <a:latin typeface="Century Gothic" panose="020B0502020202020204" pitchFamily="34" charset="0"/>
            </a:endParaRPr>
          </a:p>
        </p:txBody>
      </p:sp>
    </p:spTree>
    <p:extLst>
      <p:ext uri="{BB962C8B-B14F-4D97-AF65-F5344CB8AC3E}">
        <p14:creationId xmlns:p14="http://schemas.microsoft.com/office/powerpoint/2010/main" val="12365792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2" y="387313"/>
            <a:ext cx="8229600" cy="535499"/>
          </a:xfrm>
        </p:spPr>
        <p:txBody>
          <a:bodyPr/>
          <a:lstStyle/>
          <a:p>
            <a:r>
              <a:rPr lang="en-MY" dirty="0" smtClean="0"/>
              <a:t>Definition of Project Categories </a:t>
            </a:r>
            <a:endParaRPr lang="en-MY" dirty="0"/>
          </a:p>
        </p:txBody>
      </p:sp>
      <p:sp>
        <p:nvSpPr>
          <p:cNvPr id="3" name="Content Placeholder 2"/>
          <p:cNvSpPr>
            <a:spLocks noGrp="1"/>
          </p:cNvSpPr>
          <p:nvPr>
            <p:ph idx="1"/>
          </p:nvPr>
        </p:nvSpPr>
        <p:spPr>
          <a:xfrm>
            <a:off x="351692" y="1723292"/>
            <a:ext cx="8468458" cy="4296507"/>
          </a:xfrm>
        </p:spPr>
        <p:txBody>
          <a:bodyPr/>
          <a:lstStyle/>
          <a:p>
            <a:r>
              <a:rPr lang="en-US" sz="2400" b="1" dirty="0"/>
              <a:t>System Development</a:t>
            </a:r>
            <a:endParaRPr lang="en-MY" sz="2400" dirty="0"/>
          </a:p>
          <a:p>
            <a:pPr algn="just"/>
            <a:r>
              <a:rPr lang="en-US" sz="2400" dirty="0"/>
              <a:t>System development involves the process of defining, designing, testing and implementing a new software application or program. It could include the internal development of customized systems, the creation of database systems, or the acquisition of third party developed software</a:t>
            </a:r>
            <a:r>
              <a:rPr lang="en-US" sz="2400" dirty="0" smtClean="0"/>
              <a:t>.</a:t>
            </a:r>
          </a:p>
          <a:p>
            <a:pPr algn="just"/>
            <a:endParaRPr lang="en-MY" sz="2400" dirty="0"/>
          </a:p>
          <a:p>
            <a:endParaRPr lang="en-MY" sz="2400" dirty="0"/>
          </a:p>
        </p:txBody>
      </p:sp>
    </p:spTree>
    <p:extLst>
      <p:ext uri="{BB962C8B-B14F-4D97-AF65-F5344CB8AC3E}">
        <p14:creationId xmlns:p14="http://schemas.microsoft.com/office/powerpoint/2010/main" val="14550042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2" y="155297"/>
            <a:ext cx="8229600" cy="535499"/>
          </a:xfrm>
        </p:spPr>
        <p:txBody>
          <a:bodyPr/>
          <a:lstStyle/>
          <a:p>
            <a:r>
              <a:rPr lang="en-MY" dirty="0" smtClean="0"/>
              <a:t>Definition of Project Categories </a:t>
            </a:r>
            <a:endParaRPr lang="en-MY" dirty="0"/>
          </a:p>
        </p:txBody>
      </p:sp>
      <p:sp>
        <p:nvSpPr>
          <p:cNvPr id="3" name="Content Placeholder 2"/>
          <p:cNvSpPr>
            <a:spLocks noGrp="1"/>
          </p:cNvSpPr>
          <p:nvPr>
            <p:ph idx="1"/>
          </p:nvPr>
        </p:nvSpPr>
        <p:spPr>
          <a:xfrm>
            <a:off x="351692" y="1723292"/>
            <a:ext cx="8468458" cy="4296507"/>
          </a:xfrm>
        </p:spPr>
        <p:txBody>
          <a:bodyPr/>
          <a:lstStyle/>
          <a:p>
            <a:r>
              <a:rPr lang="en-US" sz="2400" b="1" dirty="0" smtClean="0"/>
              <a:t>System </a:t>
            </a:r>
            <a:r>
              <a:rPr lang="en-US" sz="2400" b="1" dirty="0"/>
              <a:t>Enhancement</a:t>
            </a:r>
            <a:endParaRPr lang="en-MY" sz="2400" dirty="0"/>
          </a:p>
          <a:p>
            <a:pPr algn="just"/>
            <a:r>
              <a:rPr lang="en-US" sz="2400" dirty="0"/>
              <a:t>System enhancement involves any product change or upgrade that increases software or hardware capabilities beyond original client specifications. Enhancements allow software and hardware product performance scalability. In general, product enhancements include: additional functionality, error/bug repair, increased processing speed, or better cross-platform compatibility.</a:t>
            </a:r>
            <a:endParaRPr lang="en-MY" sz="2400" dirty="0"/>
          </a:p>
          <a:p>
            <a:endParaRPr lang="en-MY" sz="2400" dirty="0"/>
          </a:p>
        </p:txBody>
      </p:sp>
    </p:spTree>
    <p:extLst>
      <p:ext uri="{BB962C8B-B14F-4D97-AF65-F5344CB8AC3E}">
        <p14:creationId xmlns:p14="http://schemas.microsoft.com/office/powerpoint/2010/main" val="24388486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Definition of Project Categories </a:t>
            </a:r>
            <a:endParaRPr lang="en-MY" dirty="0"/>
          </a:p>
        </p:txBody>
      </p:sp>
      <p:sp>
        <p:nvSpPr>
          <p:cNvPr id="3" name="Content Placeholder 2"/>
          <p:cNvSpPr>
            <a:spLocks noGrp="1"/>
          </p:cNvSpPr>
          <p:nvPr>
            <p:ph idx="1"/>
          </p:nvPr>
        </p:nvSpPr>
        <p:spPr>
          <a:xfrm>
            <a:off x="690924" y="2095500"/>
            <a:ext cx="8277225" cy="3924299"/>
          </a:xfrm>
        </p:spPr>
        <p:txBody>
          <a:bodyPr/>
          <a:lstStyle/>
          <a:p>
            <a:pPr algn="just"/>
            <a:r>
              <a:rPr lang="en-US" sz="2400" b="1" dirty="0"/>
              <a:t>Product/Software Assessment</a:t>
            </a:r>
            <a:r>
              <a:rPr lang="en-US" sz="2400" dirty="0"/>
              <a:t> </a:t>
            </a:r>
            <a:endParaRPr lang="en-MY" sz="2400" dirty="0"/>
          </a:p>
          <a:p>
            <a:pPr algn="just"/>
            <a:r>
              <a:rPr lang="en-US" sz="2400" dirty="0"/>
              <a:t>During a product/software assessment, the fit between the product/software and the users’ needs of that product/software are determined. This fit concerns both explicit and implicit needs about the product/software. This is often referred to as ‘product/software quality’. By on the one hand examining the needed level of product quality, and on the other hand examining whether a product meets that level of quality, fitness for use is evaluated. This can be done during several phases of development and use, which results in increased control during the transformation from investment decision to actual implementation. </a:t>
            </a:r>
            <a:endParaRPr lang="en-MY" sz="2400" dirty="0"/>
          </a:p>
        </p:txBody>
      </p:sp>
    </p:spTree>
    <p:extLst>
      <p:ext uri="{BB962C8B-B14F-4D97-AF65-F5344CB8AC3E}">
        <p14:creationId xmlns:p14="http://schemas.microsoft.com/office/powerpoint/2010/main" val="2922492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MY" dirty="0" smtClean="0"/>
              <a:t>Definition of Project Categories </a:t>
            </a:r>
            <a:endParaRPr lang="en-MY" dirty="0"/>
          </a:p>
        </p:txBody>
      </p:sp>
      <p:sp>
        <p:nvSpPr>
          <p:cNvPr id="3" name="Content Placeholder 2"/>
          <p:cNvSpPr>
            <a:spLocks noGrp="1"/>
          </p:cNvSpPr>
          <p:nvPr>
            <p:ph idx="1"/>
          </p:nvPr>
        </p:nvSpPr>
        <p:spPr>
          <a:xfrm>
            <a:off x="590550" y="2306520"/>
            <a:ext cx="8553450" cy="3924299"/>
          </a:xfrm>
        </p:spPr>
        <p:txBody>
          <a:bodyPr/>
          <a:lstStyle/>
          <a:p>
            <a:r>
              <a:rPr lang="en-US" sz="2000" b="1" dirty="0"/>
              <a:t>System Study</a:t>
            </a:r>
            <a:endParaRPr lang="en-MY" dirty="0"/>
          </a:p>
          <a:p>
            <a:pPr algn="just"/>
            <a:r>
              <a:rPr lang="en-US" sz="2000" dirty="0"/>
              <a:t>A detailed study to determine whether, to what extent, and how automatic data-processing equipment should be used; it usually includes an analysis of the existing system and the design of the new system, including the development of system specifications which provide a basis for the selection of equipment.</a:t>
            </a:r>
            <a:endParaRPr lang="en-MY" dirty="0"/>
          </a:p>
          <a:p>
            <a:pPr algn="just"/>
            <a:r>
              <a:rPr lang="en-US" sz="2000" dirty="0"/>
              <a:t>During this process, data are collected on the available files, decision points and transactions handled by the present system. Interviews, on-site observation and questionnaire are the tools used for detailed system study. Using the following steps it becomes easy to draw the exact boundary of the new system under consideration: </a:t>
            </a:r>
            <a:endParaRPr lang="en-MY" dirty="0"/>
          </a:p>
          <a:p>
            <a:pPr lvl="1"/>
            <a:r>
              <a:rPr lang="en-US" sz="2000" dirty="0" smtClean="0"/>
              <a:t>	-Keeping </a:t>
            </a:r>
            <a:r>
              <a:rPr lang="en-US" sz="2000" dirty="0"/>
              <a:t>in view the problems and new requirements </a:t>
            </a:r>
            <a:endParaRPr lang="en-MY" dirty="0"/>
          </a:p>
          <a:p>
            <a:pPr lvl="1"/>
            <a:r>
              <a:rPr lang="en-US" sz="2000" dirty="0" smtClean="0"/>
              <a:t>	-Workout </a:t>
            </a:r>
            <a:r>
              <a:rPr lang="en-US" sz="2000" dirty="0"/>
              <a:t>the pros and cons including new areas of the system </a:t>
            </a:r>
            <a:endParaRPr lang="en-MY" dirty="0"/>
          </a:p>
          <a:p>
            <a:pPr algn="just"/>
            <a:r>
              <a:rPr lang="en-US" sz="2000" dirty="0"/>
              <a:t>All the data and the findings must be documented in the form of detailed data flow diagrams (DFDs), data dictionary, logical data structures and miniature specifications. It includes planning for the new system, analysis of requirement, system constraints, functions and proposed system architecture, prototype of the proposed system and its analysis. </a:t>
            </a:r>
            <a:endParaRPr lang="en-MY" dirty="0"/>
          </a:p>
          <a:p>
            <a:endParaRPr lang="en-MY" sz="2400" dirty="0"/>
          </a:p>
        </p:txBody>
      </p:sp>
    </p:spTree>
    <p:extLst>
      <p:ext uri="{BB962C8B-B14F-4D97-AF65-F5344CB8AC3E}">
        <p14:creationId xmlns:p14="http://schemas.microsoft.com/office/powerpoint/2010/main" val="2664592304"/>
      </p:ext>
    </p:extLst>
  </p:cSld>
  <p:clrMapOvr>
    <a:masterClrMapping/>
  </p:clrMapOvr>
  <p:timing>
    <p:tnLst>
      <p:par>
        <p:cTn id="1" dur="indefinite" restart="never" nodeType="tmRoot"/>
      </p:par>
    </p:tnLst>
  </p:timing>
</p:sld>
</file>

<file path=ppt/theme/theme1.xml><?xml version="1.0" encoding="utf-8"?>
<a:theme xmlns:a="http://schemas.openxmlformats.org/drawingml/2006/main" name="UKM Red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3102</TotalTime>
  <Words>1049</Words>
  <Application>Microsoft Office PowerPoint</Application>
  <PresentationFormat>On-screen Show (4:3)</PresentationFormat>
  <Paragraphs>191</Paragraphs>
  <Slides>37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Candara</vt:lpstr>
      <vt:lpstr>Century Gothic</vt:lpstr>
      <vt:lpstr>Gadugi</vt:lpstr>
      <vt:lpstr>Wingdings</vt:lpstr>
      <vt:lpstr>UKM Red Theme</vt:lpstr>
      <vt:lpstr>PowerPoint Presentation</vt:lpstr>
      <vt:lpstr>OUTLINE</vt:lpstr>
      <vt:lpstr>Industrial Project –TTTT4076</vt:lpstr>
      <vt:lpstr>COURSE LERANING OUTCOME</vt:lpstr>
      <vt:lpstr>PowerPoint Presentation</vt:lpstr>
      <vt:lpstr>Definition of Project Categories </vt:lpstr>
      <vt:lpstr>Definition of Project Categories </vt:lpstr>
      <vt:lpstr>Definition of Project Categories </vt:lpstr>
      <vt:lpstr>Definition of Project Categories </vt:lpstr>
      <vt:lpstr>Definition of Project Categories </vt:lpstr>
      <vt:lpstr>Definition of Project Categories </vt:lpstr>
      <vt:lpstr>Definition of Project Categories </vt:lpstr>
      <vt:lpstr>Definition of Project Categories </vt:lpstr>
      <vt:lpstr>SAMPLE OF INDUSTRIAL PROJECT</vt:lpstr>
      <vt:lpstr>SYSTEM DEVELOPMENT</vt:lpstr>
      <vt:lpstr>WEB APPLICATIONS</vt:lpstr>
      <vt:lpstr>SYSTEM ENHANCEMENT</vt:lpstr>
      <vt:lpstr>APPS DEVELOPMENT</vt:lpstr>
      <vt:lpstr>SYSTEM STUDY</vt:lpstr>
      <vt:lpstr>Maintenance and Documentation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COURSE EVALUATION</vt:lpstr>
      <vt:lpstr>PowerPoint Presentation</vt:lpstr>
      <vt:lpstr>Component of Evaluation   TTTT4056</vt:lpstr>
      <vt:lpstr>Component of Evaluation  TTTT4076</vt:lpstr>
      <vt:lpstr>KARNIVAL LATIHAN INDUSTRI &amp; KERJAYA (KLIK)</vt:lpstr>
      <vt:lpstr>PowerPoint Presentation</vt:lpstr>
      <vt:lpstr>PowerPoint Presentation</vt:lpstr>
      <vt:lpstr>PowerPoint Presentation</vt:lpstr>
      <vt:lpstr>DOCUMENTS TO SUBMIT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 SANGKUTAN INDUSTRI FAKULTI TEKNOLOGI DAN SAINS MAKLUMAT UNIVERSITI KEBANGSAAN MALAYSIA</dc:title>
  <dc:creator>User</dc:creator>
  <cp:lastModifiedBy>HP</cp:lastModifiedBy>
  <cp:revision>213</cp:revision>
  <cp:lastPrinted>2020-08-05T07:37:29Z</cp:lastPrinted>
  <dcterms:modified xsi:type="dcterms:W3CDTF">2020-12-19T02:18:35Z</dcterms:modified>
</cp:coreProperties>
</file>